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49"/>
  </p:notesMasterIdLst>
  <p:sldIdLst>
    <p:sldId id="448" r:id="rId2"/>
    <p:sldId id="540" r:id="rId3"/>
    <p:sldId id="526" r:id="rId4"/>
    <p:sldId id="525" r:id="rId5"/>
    <p:sldId id="517" r:id="rId6"/>
    <p:sldId id="536" r:id="rId7"/>
    <p:sldId id="523" r:id="rId8"/>
    <p:sldId id="528" r:id="rId9"/>
    <p:sldId id="571" r:id="rId10"/>
    <p:sldId id="565" r:id="rId11"/>
    <p:sldId id="548" r:id="rId12"/>
    <p:sldId id="567" r:id="rId13"/>
    <p:sldId id="566" r:id="rId14"/>
    <p:sldId id="549" r:id="rId15"/>
    <p:sldId id="568" r:id="rId16"/>
    <p:sldId id="551" r:id="rId17"/>
    <p:sldId id="550" r:id="rId18"/>
    <p:sldId id="554" r:id="rId19"/>
    <p:sldId id="552" r:id="rId20"/>
    <p:sldId id="553" r:id="rId21"/>
    <p:sldId id="573" r:id="rId22"/>
    <p:sldId id="529" r:id="rId23"/>
    <p:sldId id="518" r:id="rId24"/>
    <p:sldId id="569" r:id="rId25"/>
    <p:sldId id="522" r:id="rId26"/>
    <p:sldId id="530" r:id="rId27"/>
    <p:sldId id="543" r:id="rId28"/>
    <p:sldId id="544" r:id="rId29"/>
    <p:sldId id="520" r:id="rId30"/>
    <p:sldId id="521" r:id="rId31"/>
    <p:sldId id="531" r:id="rId32"/>
    <p:sldId id="532" r:id="rId33"/>
    <p:sldId id="545" r:id="rId34"/>
    <p:sldId id="563" r:id="rId35"/>
    <p:sldId id="564" r:id="rId36"/>
    <p:sldId id="559" r:id="rId37"/>
    <p:sldId id="556" r:id="rId38"/>
    <p:sldId id="557" r:id="rId39"/>
    <p:sldId id="572" r:id="rId40"/>
    <p:sldId id="558" r:id="rId41"/>
    <p:sldId id="560" r:id="rId42"/>
    <p:sldId id="562" r:id="rId43"/>
    <p:sldId id="519" r:id="rId44"/>
    <p:sldId id="547" r:id="rId45"/>
    <p:sldId id="537" r:id="rId46"/>
    <p:sldId id="546" r:id="rId47"/>
    <p:sldId id="53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4" autoAdjust="0"/>
    <p:restoredTop sz="94660"/>
  </p:normalViewPr>
  <p:slideViewPr>
    <p:cSldViewPr>
      <p:cViewPr varScale="1">
        <p:scale>
          <a:sx n="72" d="100"/>
          <a:sy n="72" d="100"/>
        </p:scale>
        <p:origin x="126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D1C0D0-39C7-4B49-81B4-829D8100CC7C}" type="datetimeFigureOut">
              <a:rPr lang="en-GB" smtClean="0"/>
              <a:pPr/>
              <a:t>03/12/2018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902F0B-E0AB-486B-99C1-44A5693B30E5}" type="slidenum">
              <a:rPr lang="en-GB" smtClean="0"/>
              <a:pPr/>
              <a:t>‹#›</a:t>
            </a:fld>
            <a:endParaRPr lang="en-GB"/>
          </a:p>
        </p:txBody>
      </p:sp>
    </p:spTree>
    <p:extLst>
      <p:ext uri="{BB962C8B-B14F-4D97-AF65-F5344CB8AC3E}">
        <p14:creationId xmlns:p14="http://schemas.microsoft.com/office/powerpoint/2010/main" val="4215253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60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846320"/>
            <a:ext cx="6858000" cy="914400"/>
          </a:xfrm>
        </p:spPr>
        <p:txBody>
          <a:bodyPr/>
          <a:lstStyle>
            <a:lvl1pPr marL="0" indent="0" algn="r">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85E95EA-764A-438A-AB2D-615555310C78}" type="slidenum">
              <a:rPr lang="en-GB" smtClean="0"/>
              <a:pPr/>
              <a:t>‹#›</a:t>
            </a:fld>
            <a:endParaRPr lang="en-GB"/>
          </a:p>
        </p:txBody>
      </p:sp>
      <p:sp>
        <p:nvSpPr>
          <p:cNvPr id="11"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a:t>جامعة فيلادلفيا، كلية تكنولوجيا المعلومات، قسم نظم معلومات ادارية</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
        <p:nvSpPr>
          <p:cNvPr id="7"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a:t>جامعة فيلادلفيا، كلية تكنولوجيا المعلومات، قسم نظم معلومات ادارية</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r">
              <a:lnSpc>
                <a:spcPct val="100000"/>
              </a:lnSpc>
              <a:defRPr sz="60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Slide Number Placeholder 7"/>
          <p:cNvSpPr>
            <a:spLocks noGrp="1"/>
          </p:cNvSpPr>
          <p:nvPr>
            <p:ph type="sldNum" sz="quarter" idx="11"/>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718"/>
            <a:ext cx="7315200" cy="13716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2000" y="1574800"/>
            <a:ext cx="3581400" cy="4525963"/>
          </a:xfrm>
        </p:spPr>
        <p:txBody>
          <a:bodyPr/>
          <a:lstStyle>
            <a:lvl1pPr algn="l" rtl="0">
              <a:defRPr sz="2000"/>
            </a:lvl1pPr>
            <a:lvl2pPr algn="l" rtl="0">
              <a:defRPr sz="24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5800" y="1574800"/>
            <a:ext cx="3581400" cy="4525963"/>
          </a:xfr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152718"/>
            <a:ext cx="7315200" cy="1371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62000" y="1572768"/>
            <a:ext cx="3581400" cy="639762"/>
          </a:xfrm>
        </p:spPr>
        <p:txBody>
          <a:bodyPr anchor="b">
            <a:noAutofit/>
          </a:bodyPr>
          <a:lstStyle>
            <a:lvl1pPr marL="0" indent="0" algn="r" rtl="1">
              <a:buNone/>
              <a:defRPr lang="en-US" sz="2000" b="1" u="none"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r" defTabSz="914400" rtl="1" eaLnBrk="1" latinLnBrk="0" hangingPunct="1">
              <a:spcBef>
                <a:spcPct val="20000"/>
              </a:spcBef>
              <a:spcAft>
                <a:spcPts val="600"/>
              </a:spcAft>
              <a:buFont typeface="Arial" pitchFamily="34" charset="0"/>
              <a:buNone/>
            </a:pPr>
            <a:r>
              <a:rPr lang="en-US"/>
              <a:t>Click to edit Master text styles</a:t>
            </a:r>
          </a:p>
        </p:txBody>
      </p:sp>
      <p:sp>
        <p:nvSpPr>
          <p:cNvPr id="4" name="Content Placeholder 3"/>
          <p:cNvSpPr>
            <a:spLocks noGrp="1"/>
          </p:cNvSpPr>
          <p:nvPr>
            <p:ph sz="half" idx="2"/>
          </p:nvPr>
        </p:nvSpPr>
        <p:spPr>
          <a:xfrm>
            <a:off x="762000" y="2255520"/>
            <a:ext cx="3581400" cy="3840480"/>
          </a:xfrm>
        </p:spPr>
        <p:txBody>
          <a:bodyPr/>
          <a:lstStyle>
            <a:lvl1pPr algn="l" rtl="0">
              <a:defRPr sz="2000"/>
            </a:lvl1pPr>
            <a:lvl2pPr algn="l" rtl="0">
              <a:defRPr sz="20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5800" y="1572768"/>
            <a:ext cx="3581400" cy="639762"/>
          </a:xfrm>
        </p:spPr>
        <p:txBody>
          <a:bodyPr vert="horz" lIns="91440" tIns="45720" rIns="91440" bIns="45720" rtlCol="0" anchor="b">
            <a:noAutofit/>
          </a:bodyPr>
          <a:lstStyle>
            <a:lvl1pPr marL="0" indent="0" algn="r" defTabSz="914400" rtl="1" eaLnBrk="1" latinLnBrk="0" hangingPunct="1">
              <a:spcBef>
                <a:spcPct val="20000"/>
              </a:spcBef>
              <a:spcAft>
                <a:spcPts val="600"/>
              </a:spcAft>
              <a:buFont typeface="Arial" pitchFamily="34" charset="0"/>
              <a:buNone/>
              <a:defRPr lang="en-US" sz="2000" b="1" u="none" kern="1200" dirty="0" smtClean="0">
                <a:solidFill>
                  <a:schemeClr val="tx1"/>
                </a:solidFill>
                <a:latin typeface="+mn-lt"/>
                <a:ea typeface="+mn-ea"/>
                <a:cs typeface="+mn-cs"/>
              </a:defRPr>
            </a:lvl1pPr>
          </a:lstStyle>
          <a:p>
            <a:pPr lvl="0"/>
            <a:r>
              <a:rPr lang="en-US"/>
              <a:t>Click to edit Master text styles</a:t>
            </a:r>
          </a:p>
        </p:txBody>
      </p:sp>
      <p:sp>
        <p:nvSpPr>
          <p:cNvPr id="6" name="Content Placeholder 5"/>
          <p:cNvSpPr>
            <a:spLocks noGrp="1"/>
          </p:cNvSpPr>
          <p:nvPr>
            <p:ph sz="quarter" idx="4"/>
          </p:nvPr>
        </p:nvSpPr>
        <p:spPr>
          <a:xfrm>
            <a:off x="4495800" y="2259366"/>
            <a:ext cx="3581400" cy="384048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85E95EA-764A-438A-AB2D-615555310C78}" type="slidenum">
              <a:rPr lang="en-GB" smtClean="0"/>
              <a:pPr/>
              <a:t>‹#›</a:t>
            </a:fld>
            <a:endParaRPr lang="en-GB"/>
          </a:p>
        </p:txBody>
      </p:sp>
      <p:sp>
        <p:nvSpPr>
          <p:cNvPr id="8" name="Title 7"/>
          <p:cNvSpPr>
            <a:spLocks noGrp="1"/>
          </p:cNvSpPr>
          <p:nvPr>
            <p:ph type="title"/>
          </p:nvPr>
        </p:nvSpPr>
        <p:spPr>
          <a:xfrm>
            <a:off x="1066800" y="152718"/>
            <a:ext cx="7620000" cy="1371600"/>
          </a:xfrm>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85E95EA-764A-438A-AB2D-615555310C78}" type="slidenum">
              <a:rPr lang="en-GB" smtClean="0"/>
              <a:pPr/>
              <a:t>‹#›</a:t>
            </a:fld>
            <a:endParaRPr lang="en-GB"/>
          </a:p>
        </p:txBody>
      </p:sp>
      <p:sp>
        <p:nvSpPr>
          <p:cNvPr id="8" name="Title 7"/>
          <p:cNvSpPr>
            <a:spLocks noGrp="1"/>
          </p:cNvSpPr>
          <p:nvPr>
            <p:ph type="title"/>
          </p:nvPr>
        </p:nvSpPr>
        <p:spPr>
          <a:xfrm>
            <a:off x="457200" y="4953000"/>
            <a:ext cx="8153400" cy="762000"/>
          </a:xfrm>
        </p:spPr>
        <p:txBody>
          <a:bodyPr anchor="t">
            <a:normAutofit/>
          </a:bodyPr>
          <a:lstStyle>
            <a:lvl1pPr>
              <a:defRPr sz="30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76200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A85E95EA-764A-438A-AB2D-615555310C78}" type="slidenum">
              <a:rPr lang="en-GB" smtClean="0"/>
              <a:pPr/>
              <a:t>‹#›</a:t>
            </a:fld>
            <a:endParaRPr lang="en-GB"/>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a:t>جامعة فيلادلفيا، كلية تكنولوجيا المعلومات، قسم نظم معلومات ادارية</a:t>
            </a:r>
            <a:endParaRPr lang="en-GB"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r" defTabSz="914400" rtl="1" eaLnBrk="1" latinLnBrk="0" hangingPunct="1">
        <a:spcBef>
          <a:spcPct val="0"/>
        </a:spcBef>
        <a:buNone/>
        <a:defRPr sz="30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85000" lnSpcReduction="20000"/>
          </a:bodyPr>
          <a:lstStyle/>
          <a:p>
            <a:r>
              <a:rPr lang="ar-JO" dirty="0"/>
              <a:t>مهارات استخدام شبكات التواصل الاجتماعي</a:t>
            </a:r>
            <a:br>
              <a:rPr lang="en-US" dirty="0"/>
            </a:br>
            <a:r>
              <a:rPr lang="en-US" dirty="0"/>
              <a:t>0731102</a:t>
            </a:r>
          </a:p>
        </p:txBody>
      </p:sp>
      <p:sp>
        <p:nvSpPr>
          <p:cNvPr id="4" name="Slide Number Placeholder 3"/>
          <p:cNvSpPr>
            <a:spLocks noGrp="1"/>
          </p:cNvSpPr>
          <p:nvPr>
            <p:ph type="sldNum" sz="quarter" idx="12"/>
          </p:nvPr>
        </p:nvSpPr>
        <p:spPr/>
        <p:txBody>
          <a:bodyPr/>
          <a:lstStyle/>
          <a:p>
            <a:fld id="{A85E95EA-764A-438A-AB2D-615555310C78}" type="slidenum">
              <a:rPr lang="en-GB" smtClean="0">
                <a:solidFill>
                  <a:schemeClr val="tx2"/>
                </a:solidFill>
              </a:rPr>
              <a:pPr/>
              <a:t>1</a:t>
            </a:fld>
            <a:endParaRPr lang="en-GB" dirty="0">
              <a:solidFill>
                <a:schemeClr val="tx2"/>
              </a:solidFill>
            </a:endParaRPr>
          </a:p>
        </p:txBody>
      </p:sp>
      <p:sp>
        <p:nvSpPr>
          <p:cNvPr id="5" name="Title 4"/>
          <p:cNvSpPr>
            <a:spLocks noGrp="1"/>
          </p:cNvSpPr>
          <p:nvPr>
            <p:ph type="title"/>
          </p:nvPr>
        </p:nvSpPr>
        <p:spPr/>
        <p:txBody>
          <a:bodyPr>
            <a:normAutofit/>
          </a:bodyPr>
          <a:lstStyle/>
          <a:p>
            <a:r>
              <a:rPr lang="ar-JO" dirty="0"/>
              <a:t>جوجل+ </a:t>
            </a:r>
            <a:r>
              <a:rPr lang="en-US" dirty="0"/>
              <a:t>Google+</a:t>
            </a:r>
            <a:endParaRPr lang="ar-JO" dirty="0"/>
          </a:p>
        </p:txBody>
      </p:sp>
      <p:sp>
        <p:nvSpPr>
          <p:cNvPr id="8" name="AutoShape 2" descr="Image result for social network"/>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pic>
        <p:nvPicPr>
          <p:cNvPr id="1031" name="Picture 7"/>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5348" b="5348"/>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42" y="4876800"/>
            <a:ext cx="2531727" cy="1977912"/>
          </a:xfrm>
          <a:prstGeom prst="rect">
            <a:avLst/>
          </a:prstGeom>
        </p:spPr>
      </p:pic>
      <p:sp>
        <p:nvSpPr>
          <p:cNvPr id="10" name="Text Placeholder 2">
            <a:extLst>
              <a:ext uri="{FF2B5EF4-FFF2-40B4-BE49-F238E27FC236}">
                <a16:creationId xmlns:a16="http://schemas.microsoft.com/office/drawing/2014/main" id="{340D9019-434F-4C02-A207-2481A3ED0755}"/>
              </a:ext>
            </a:extLst>
          </p:cNvPr>
          <p:cNvSpPr txBox="1">
            <a:spLocks/>
          </p:cNvSpPr>
          <p:nvPr/>
        </p:nvSpPr>
        <p:spPr>
          <a:xfrm>
            <a:off x="5867400" y="0"/>
            <a:ext cx="3124200" cy="457200"/>
          </a:xfrm>
          <a:prstGeom prst="rect">
            <a:avLst/>
          </a:prstGeom>
          <a:solidFill>
            <a:schemeClr val="tx2"/>
          </a:solidFill>
        </p:spPr>
        <p:txBody>
          <a:bodyPr vert="horz" lIns="91440" tIns="45720" rIns="91440" bIns="45720" rtlCol="0">
            <a:normAutofit/>
          </a:bodyPr>
          <a:lstStyle>
            <a:lvl1pPr marL="0" indent="0" algn="r" defTabSz="914400" rtl="1" eaLnBrk="1" latinLnBrk="0" hangingPunct="1">
              <a:spcBef>
                <a:spcPct val="20000"/>
              </a:spcBef>
              <a:spcAft>
                <a:spcPts val="600"/>
              </a:spcAft>
              <a:buFont typeface="Arial" pitchFamily="34" charset="0"/>
              <a:buNone/>
              <a:defRPr sz="1600" b="1" kern="1200">
                <a:solidFill>
                  <a:schemeClr val="tx1"/>
                </a:solidFill>
                <a:latin typeface="+mn-lt"/>
                <a:ea typeface="+mn-ea"/>
                <a:cs typeface="+mn-cs"/>
              </a:defRPr>
            </a:lvl1pPr>
            <a:lvl2pPr marL="457200" indent="0" algn="r" defTabSz="914400" rtl="1" eaLnBrk="1" latinLnBrk="0" hangingPunct="1">
              <a:spcBef>
                <a:spcPct val="20000"/>
              </a:spcBef>
              <a:buClr>
                <a:schemeClr val="tx2"/>
              </a:buClr>
              <a:buFont typeface="Arial" pitchFamily="34" charset="0"/>
              <a:buNone/>
              <a:defRPr sz="1200" kern="1200">
                <a:solidFill>
                  <a:schemeClr val="tx1"/>
                </a:solidFill>
                <a:latin typeface="+mn-lt"/>
                <a:ea typeface="+mn-ea"/>
                <a:cs typeface="+mn-cs"/>
              </a:defRPr>
            </a:lvl2pPr>
            <a:lvl3pPr marL="914400" indent="0" algn="r" defTabSz="914400" rtl="1" eaLnBrk="1" latinLnBrk="0" hangingPunct="1">
              <a:spcBef>
                <a:spcPct val="20000"/>
              </a:spcBef>
              <a:buClr>
                <a:schemeClr val="tx2"/>
              </a:buClr>
              <a:buFont typeface="Arial" pitchFamily="34" charset="0"/>
              <a:buNone/>
              <a:defRPr sz="1000" kern="1200">
                <a:solidFill>
                  <a:schemeClr val="tx1"/>
                </a:solidFill>
                <a:latin typeface="+mn-lt"/>
                <a:ea typeface="+mn-ea"/>
                <a:cs typeface="+mn-cs"/>
              </a:defRPr>
            </a:lvl3pPr>
            <a:lvl4pPr marL="13716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4pPr>
            <a:lvl5pPr marL="1828800" indent="0" algn="r" defTabSz="914400" rtl="1" eaLnBrk="1" latinLnBrk="0" hangingPunct="1">
              <a:spcBef>
                <a:spcPct val="20000"/>
              </a:spcBef>
              <a:buClr>
                <a:schemeClr val="tx2"/>
              </a:buClr>
              <a:buFont typeface="Arial" pitchFamily="34" charset="0"/>
              <a:buNone/>
              <a:defRPr sz="900" kern="1200" baseline="0">
                <a:solidFill>
                  <a:schemeClr val="tx1"/>
                </a:solidFill>
                <a:latin typeface="+mn-lt"/>
                <a:ea typeface="+mn-ea"/>
                <a:cs typeface="+mn-cs"/>
              </a:defRPr>
            </a:lvl5pPr>
            <a:lvl6pPr marL="22860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6pPr>
            <a:lvl7pPr marL="27432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7pPr>
            <a:lvl8pPr marL="32004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8pPr>
            <a:lvl9pPr marL="36576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9pPr>
          </a:lstStyle>
          <a:p>
            <a:r>
              <a:rPr lang="ar-JO" sz="2200" dirty="0">
                <a:solidFill>
                  <a:schemeClr val="bg1"/>
                </a:solidFill>
              </a:rPr>
              <a:t>الفصل الأول 2018 / 2019</a:t>
            </a:r>
            <a:endParaRPr lang="en-US" sz="2200" dirty="0">
              <a:solidFill>
                <a:schemeClr val="bg1"/>
              </a:solidFill>
            </a:endParaRPr>
          </a:p>
        </p:txBody>
      </p:sp>
    </p:spTree>
    <p:extLst>
      <p:ext uri="{BB962C8B-B14F-4D97-AF65-F5344CB8AC3E}">
        <p14:creationId xmlns:p14="http://schemas.microsoft.com/office/powerpoint/2010/main" val="2567231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كتابة منشور</a:t>
            </a:r>
            <a:endParaRPr lang="en-US" dirty="0"/>
          </a:p>
        </p:txBody>
      </p:sp>
      <p:sp>
        <p:nvSpPr>
          <p:cNvPr id="3" name="Content Placeholder 2"/>
          <p:cNvSpPr>
            <a:spLocks noGrp="1"/>
          </p:cNvSpPr>
          <p:nvPr>
            <p:ph idx="1"/>
          </p:nvPr>
        </p:nvSpPr>
        <p:spPr/>
        <p:txBody>
          <a:bodyPr/>
          <a:lstStyle/>
          <a:p>
            <a:r>
              <a:rPr lang="ar-JO" dirty="0"/>
              <a:t>يمكنك تحديد من يستطيع رؤية منشورك أو تحديد ما إذا تود أن تنشره ليكون عام أو لتنشره على منتدى أو مختارات أو ضمن دائرة معينة أو أشخاص معينين.</a:t>
            </a: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10</a:t>
            </a:fld>
            <a:endParaRPr lang="en-GB"/>
          </a:p>
        </p:txBody>
      </p:sp>
      <p:pic>
        <p:nvPicPr>
          <p:cNvPr id="5" name="Picture 4"/>
          <p:cNvPicPr>
            <a:picLocks noChangeAspect="1"/>
          </p:cNvPicPr>
          <p:nvPr/>
        </p:nvPicPr>
        <p:blipFill>
          <a:blip r:embed="rId2"/>
          <a:stretch>
            <a:fillRect/>
          </a:stretch>
        </p:blipFill>
        <p:spPr>
          <a:xfrm>
            <a:off x="457200" y="2593864"/>
            <a:ext cx="4853613" cy="3562350"/>
          </a:xfrm>
          <a:prstGeom prst="rect">
            <a:avLst/>
          </a:prstGeom>
          <a:ln>
            <a:solidFill>
              <a:schemeClr val="tx1"/>
            </a:solidFill>
          </a:ln>
        </p:spPr>
      </p:pic>
      <p:cxnSp>
        <p:nvCxnSpPr>
          <p:cNvPr id="6" name="Straight Arrow Connector 5"/>
          <p:cNvCxnSpPr/>
          <p:nvPr/>
        </p:nvCxnSpPr>
        <p:spPr>
          <a:xfrm flipH="1">
            <a:off x="2895600" y="2438400"/>
            <a:ext cx="2819400" cy="533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5653400" y="2839132"/>
            <a:ext cx="3071813" cy="3071813"/>
          </a:xfrm>
          <a:prstGeom prst="rect">
            <a:avLst/>
          </a:prstGeom>
          <a:ln>
            <a:solidFill>
              <a:schemeClr val="tx1"/>
            </a:solidFill>
          </a:ln>
        </p:spPr>
      </p:pic>
      <p:cxnSp>
        <p:nvCxnSpPr>
          <p:cNvPr id="10" name="Straight Arrow Connector 9"/>
          <p:cNvCxnSpPr/>
          <p:nvPr/>
        </p:nvCxnSpPr>
        <p:spPr>
          <a:xfrm>
            <a:off x="2971800" y="3124200"/>
            <a:ext cx="2681600" cy="457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55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lgn="r" rtl="1">
              <a:spcBef>
                <a:spcPct val="0"/>
              </a:spcBef>
            </a:pPr>
            <a:r>
              <a:rPr lang="ar-JO" sz="3000" kern="1200" cap="all" spc="-60" dirty="0">
                <a:solidFill>
                  <a:schemeClr val="tx2"/>
                </a:solidFill>
                <a:latin typeface="+mj-lt"/>
                <a:ea typeface="+mj-ea"/>
                <a:cs typeface="+mj-cs"/>
              </a:rPr>
              <a:t>الصفحة الشخصية </a:t>
            </a:r>
            <a:r>
              <a:rPr lang="en-US" sz="3000" kern="1200" cap="all" spc="-60" dirty="0">
                <a:solidFill>
                  <a:schemeClr val="tx2"/>
                </a:solidFill>
                <a:latin typeface="+mj-lt"/>
                <a:ea typeface="+mj-ea"/>
                <a:cs typeface="+mj-cs"/>
              </a:rPr>
              <a:t>Profile</a:t>
            </a:r>
            <a:br>
              <a:rPr lang="ar-JO" sz="3000" kern="1200" cap="all" spc="-60" dirty="0">
                <a:solidFill>
                  <a:schemeClr val="tx2"/>
                </a:solidFill>
                <a:latin typeface="+mj-lt"/>
                <a:ea typeface="+mj-ea"/>
                <a:cs typeface="+mj-cs"/>
              </a:rPr>
            </a:br>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11</a:t>
            </a:fld>
            <a:endParaRPr lang="en-GB"/>
          </a:p>
        </p:txBody>
      </p:sp>
      <p:pic>
        <p:nvPicPr>
          <p:cNvPr id="5" name="Picture 4"/>
          <p:cNvPicPr>
            <a:picLocks noChangeAspect="1"/>
          </p:cNvPicPr>
          <p:nvPr/>
        </p:nvPicPr>
        <p:blipFill>
          <a:blip r:embed="rId2"/>
          <a:stretch>
            <a:fillRect/>
          </a:stretch>
        </p:blipFill>
        <p:spPr>
          <a:xfrm>
            <a:off x="234990" y="1448033"/>
            <a:ext cx="8493443" cy="4591050"/>
          </a:xfrm>
          <a:prstGeom prst="rect">
            <a:avLst/>
          </a:prstGeom>
        </p:spPr>
      </p:pic>
    </p:spTree>
    <p:extLst>
      <p:ext uri="{BB962C8B-B14F-4D97-AF65-F5344CB8AC3E}">
        <p14:creationId xmlns:p14="http://schemas.microsoft.com/office/powerpoint/2010/main" val="2907804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الصفحة الشخصية </a:t>
            </a:r>
            <a:r>
              <a:rPr lang="en-US" dirty="0"/>
              <a:t>Profile</a:t>
            </a:r>
          </a:p>
        </p:txBody>
      </p:sp>
      <p:sp>
        <p:nvSpPr>
          <p:cNvPr id="3" name="Content Placeholder 2"/>
          <p:cNvSpPr>
            <a:spLocks noGrp="1"/>
          </p:cNvSpPr>
          <p:nvPr>
            <p:ph idx="1"/>
          </p:nvPr>
        </p:nvSpPr>
        <p:spPr/>
        <p:txBody>
          <a:bodyPr/>
          <a:lstStyle/>
          <a:p>
            <a:r>
              <a:rPr lang="ar-JO" dirty="0"/>
              <a:t>من خلال صفحتك الشخصية تستطيع:</a:t>
            </a:r>
          </a:p>
          <a:p>
            <a:pPr marL="342900" indent="-342900">
              <a:buFont typeface="Arial" panose="020B0604020202020204" pitchFamily="34" charset="0"/>
              <a:buChar char="•"/>
            </a:pPr>
            <a:r>
              <a:rPr lang="ar-JO" b="0" dirty="0"/>
              <a:t>تعديل ملفك الشخصي.</a:t>
            </a:r>
          </a:p>
          <a:p>
            <a:pPr marL="342900" indent="-342900">
              <a:buFont typeface="Arial" panose="020B0604020202020204" pitchFamily="34" charset="0"/>
              <a:buChar char="•"/>
            </a:pPr>
            <a:r>
              <a:rPr lang="ar-JO" b="0" dirty="0"/>
              <a:t>رؤية منشوراتك التي قمت بنشرها.</a:t>
            </a:r>
          </a:p>
          <a:p>
            <a:pPr marL="342900" indent="-342900">
              <a:buFont typeface="Arial" panose="020B0604020202020204" pitchFamily="34" charset="0"/>
              <a:buChar char="•"/>
            </a:pPr>
            <a:r>
              <a:rPr lang="ar-JO" b="0" dirty="0"/>
              <a:t>اضافة منشور.</a:t>
            </a:r>
          </a:p>
          <a:p>
            <a:pPr marL="342900" indent="-342900">
              <a:buFont typeface="Arial" panose="020B0604020202020204" pitchFamily="34" charset="0"/>
              <a:buChar char="•"/>
            </a:pPr>
            <a:r>
              <a:rPr lang="ar-JO" b="0" dirty="0"/>
              <a:t>الدخول إلى المختارات التي أنشأتها أو التي تتابعها (سيتم الحديث عنها لاحقاً).</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12</a:t>
            </a:fld>
            <a:endParaRPr lang="en-GB"/>
          </a:p>
        </p:txBody>
      </p:sp>
    </p:spTree>
    <p:extLst>
      <p:ext uri="{BB962C8B-B14F-4D97-AF65-F5344CB8AC3E}">
        <p14:creationId xmlns:p14="http://schemas.microsoft.com/office/powerpoint/2010/main" val="3556443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الصفحة الشخصية </a:t>
            </a:r>
            <a:r>
              <a:rPr lang="en-US" dirty="0"/>
              <a:t>Profile</a:t>
            </a:r>
            <a:br>
              <a:rPr lang="ar-JO" dirty="0"/>
            </a:br>
            <a:endParaRPr lang="en-US" dirty="0"/>
          </a:p>
        </p:txBody>
      </p:sp>
      <p:sp>
        <p:nvSpPr>
          <p:cNvPr id="3" name="Content Placeholder 2"/>
          <p:cNvSpPr>
            <a:spLocks noGrp="1"/>
          </p:cNvSpPr>
          <p:nvPr>
            <p:ph idx="1"/>
          </p:nvPr>
        </p:nvSpPr>
        <p:spPr>
          <a:xfrm>
            <a:off x="497984" y="1371600"/>
            <a:ext cx="7620000" cy="4373563"/>
          </a:xfrm>
        </p:spPr>
        <p:txBody>
          <a:bodyPr/>
          <a:lstStyle/>
          <a:p>
            <a:r>
              <a:rPr lang="en-US" dirty="0"/>
              <a:t>Edit Profile</a:t>
            </a:r>
            <a:r>
              <a:rPr lang="ar-JO" dirty="0"/>
              <a:t>: تمكنك من تعديل ملفك الشخصي لحسابك على </a:t>
            </a:r>
            <a:r>
              <a:rPr lang="en-US" dirty="0"/>
              <a:t>G+ </a:t>
            </a:r>
            <a:r>
              <a:rPr lang="ar-JO" dirty="0"/>
              <a:t>.</a:t>
            </a:r>
          </a:p>
          <a:p>
            <a:endParaRPr lang="en-US" dirty="0"/>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13</a:t>
            </a:fld>
            <a:endParaRPr lang="en-GB"/>
          </a:p>
        </p:txBody>
      </p:sp>
      <p:pic>
        <p:nvPicPr>
          <p:cNvPr id="5" name="Picture 4"/>
          <p:cNvPicPr>
            <a:picLocks noChangeAspect="1"/>
          </p:cNvPicPr>
          <p:nvPr/>
        </p:nvPicPr>
        <p:blipFill>
          <a:blip r:embed="rId2"/>
          <a:stretch>
            <a:fillRect/>
          </a:stretch>
        </p:blipFill>
        <p:spPr>
          <a:xfrm>
            <a:off x="481885" y="1928355"/>
            <a:ext cx="4928315" cy="4538505"/>
          </a:xfrm>
          <a:prstGeom prst="rect">
            <a:avLst/>
          </a:prstGeom>
        </p:spPr>
      </p:pic>
      <p:cxnSp>
        <p:nvCxnSpPr>
          <p:cNvPr id="6" name="Straight Arrow Connector 5"/>
          <p:cNvCxnSpPr/>
          <p:nvPr/>
        </p:nvCxnSpPr>
        <p:spPr>
          <a:xfrm flipH="1" flipV="1">
            <a:off x="1080718" y="4447151"/>
            <a:ext cx="671882" cy="7247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5181601" y="3866049"/>
            <a:ext cx="811333" cy="8080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1000" y="5257800"/>
            <a:ext cx="2286000" cy="646331"/>
          </a:xfrm>
          <a:prstGeom prst="rect">
            <a:avLst/>
          </a:prstGeom>
          <a:noFill/>
        </p:spPr>
        <p:txBody>
          <a:bodyPr wrap="square" rtlCol="0">
            <a:spAutoFit/>
          </a:bodyPr>
          <a:lstStyle/>
          <a:p>
            <a:pPr algn="r" rtl="1"/>
            <a:r>
              <a:rPr lang="ar-JO" dirty="0"/>
              <a:t>لوضع شعار يمثل صفحتك الشخصية</a:t>
            </a:r>
            <a:endParaRPr lang="en-US" dirty="0"/>
          </a:p>
        </p:txBody>
      </p:sp>
      <p:sp>
        <p:nvSpPr>
          <p:cNvPr id="11" name="TextBox 10"/>
          <p:cNvSpPr txBox="1"/>
          <p:nvPr/>
        </p:nvSpPr>
        <p:spPr>
          <a:xfrm>
            <a:off x="5290984" y="4710207"/>
            <a:ext cx="3594253" cy="923330"/>
          </a:xfrm>
          <a:prstGeom prst="rect">
            <a:avLst/>
          </a:prstGeom>
          <a:noFill/>
        </p:spPr>
        <p:txBody>
          <a:bodyPr wrap="none" rtlCol="0">
            <a:spAutoFit/>
          </a:bodyPr>
          <a:lstStyle/>
          <a:p>
            <a:pPr algn="r" rtl="1"/>
            <a:r>
              <a:rPr lang="ar-JO" dirty="0"/>
              <a:t>عند وضع إشارة "صح" يتمكن جميع مستخدمي</a:t>
            </a:r>
          </a:p>
          <a:p>
            <a:pPr algn="r" rtl="1"/>
            <a:r>
              <a:rPr lang="ar-JO" dirty="0"/>
              <a:t>جوجل بلس (عند زيارة صفحتك الشخصية) </a:t>
            </a:r>
          </a:p>
          <a:p>
            <a:pPr algn="r" rtl="1"/>
            <a:r>
              <a:rPr lang="ar-JO" dirty="0"/>
              <a:t>من رؤية المنتديات التي أنشأتها.</a:t>
            </a:r>
          </a:p>
        </p:txBody>
      </p:sp>
      <p:cxnSp>
        <p:nvCxnSpPr>
          <p:cNvPr id="14" name="Straight Arrow Connector 13"/>
          <p:cNvCxnSpPr/>
          <p:nvPr/>
        </p:nvCxnSpPr>
        <p:spPr>
          <a:xfrm flipH="1" flipV="1">
            <a:off x="5224754" y="3608951"/>
            <a:ext cx="1480846" cy="895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10200" y="3649932"/>
            <a:ext cx="3594253" cy="923330"/>
          </a:xfrm>
          <a:prstGeom prst="rect">
            <a:avLst/>
          </a:prstGeom>
          <a:noFill/>
        </p:spPr>
        <p:txBody>
          <a:bodyPr wrap="none" rtlCol="0">
            <a:spAutoFit/>
          </a:bodyPr>
          <a:lstStyle/>
          <a:p>
            <a:pPr algn="r" rtl="1"/>
            <a:r>
              <a:rPr lang="ar-JO" dirty="0"/>
              <a:t>عند وضع إشارة "صح" يتمكن جميع مستخدمي</a:t>
            </a:r>
          </a:p>
          <a:p>
            <a:pPr algn="r" rtl="1"/>
            <a:r>
              <a:rPr lang="ar-JO" dirty="0"/>
              <a:t>جوجل بلس (عند زيارة صفحتك الشخصية) </a:t>
            </a:r>
          </a:p>
          <a:p>
            <a:pPr algn="r" rtl="1"/>
            <a:r>
              <a:rPr lang="ar-JO" dirty="0"/>
              <a:t>من رؤية المختارات التي تتابعها</a:t>
            </a:r>
          </a:p>
        </p:txBody>
      </p:sp>
    </p:spTree>
    <p:extLst>
      <p:ext uri="{BB962C8B-B14F-4D97-AF65-F5344CB8AC3E}">
        <p14:creationId xmlns:p14="http://schemas.microsoft.com/office/powerpoint/2010/main" val="3171708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الأشخاص </a:t>
            </a:r>
            <a:r>
              <a:rPr lang="en-US" dirty="0"/>
              <a:t>People</a:t>
            </a:r>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14</a:t>
            </a:fld>
            <a:endParaRPr lang="en-GB"/>
          </a:p>
        </p:txBody>
      </p:sp>
      <p:sp>
        <p:nvSpPr>
          <p:cNvPr id="5" name="Content Placeholder 4"/>
          <p:cNvSpPr>
            <a:spLocks noGrp="1"/>
          </p:cNvSpPr>
          <p:nvPr>
            <p:ph idx="1"/>
          </p:nvPr>
        </p:nvSpPr>
        <p:spPr>
          <a:xfrm>
            <a:off x="685800" y="1828800"/>
            <a:ext cx="3200400" cy="4373563"/>
          </a:xfrm>
        </p:spPr>
        <p:txBody>
          <a:bodyPr>
            <a:normAutofit/>
          </a:bodyPr>
          <a:lstStyle/>
          <a:p>
            <a:pPr marL="342900" indent="-342900" algn="just">
              <a:buClr>
                <a:schemeClr val="tx2"/>
              </a:buClr>
              <a:buFont typeface="Arial" panose="020B0604020202020204" pitchFamily="34" charset="0"/>
              <a:buChar char="•"/>
            </a:pPr>
            <a:r>
              <a:rPr lang="ar-JO" b="0" dirty="0"/>
              <a:t>يستخدم هذا التبويب لمعرفة الأشخاص الذين تتابعهم أو الذين يتابعونك، ولتنظيم من تتابعهم في دوائر (تشبه في عملها القوائم في فيسبوك). </a:t>
            </a:r>
          </a:p>
        </p:txBody>
      </p:sp>
      <p:pic>
        <p:nvPicPr>
          <p:cNvPr id="3" name="Picture 2"/>
          <p:cNvPicPr>
            <a:picLocks noChangeAspect="1"/>
          </p:cNvPicPr>
          <p:nvPr/>
        </p:nvPicPr>
        <p:blipFill>
          <a:blip r:embed="rId2"/>
          <a:stretch>
            <a:fillRect/>
          </a:stretch>
        </p:blipFill>
        <p:spPr>
          <a:xfrm>
            <a:off x="4305300" y="1762125"/>
            <a:ext cx="3657600" cy="4410075"/>
          </a:xfrm>
          <a:prstGeom prst="rect">
            <a:avLst/>
          </a:prstGeom>
        </p:spPr>
      </p:pic>
      <p:cxnSp>
        <p:nvCxnSpPr>
          <p:cNvPr id="7" name="Straight Arrow Connector 6"/>
          <p:cNvCxnSpPr/>
          <p:nvPr/>
        </p:nvCxnSpPr>
        <p:spPr>
          <a:xfrm>
            <a:off x="3124200" y="3505200"/>
            <a:ext cx="1295400" cy="1066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098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الأشخاص </a:t>
            </a:r>
            <a:r>
              <a:rPr lang="en-US" dirty="0"/>
              <a:t>People</a:t>
            </a:r>
          </a:p>
        </p:txBody>
      </p:sp>
      <p:sp>
        <p:nvSpPr>
          <p:cNvPr id="3" name="Content Placeholder 2"/>
          <p:cNvSpPr>
            <a:spLocks noGrp="1"/>
          </p:cNvSpPr>
          <p:nvPr>
            <p:ph idx="1"/>
          </p:nvPr>
        </p:nvSpPr>
        <p:spPr/>
        <p:txBody>
          <a:bodyPr/>
          <a:lstStyle/>
          <a:p>
            <a:pPr marL="342900" indent="-342900">
              <a:buClr>
                <a:schemeClr val="tx2"/>
              </a:buClr>
              <a:buFont typeface="Arial" panose="020B0604020202020204" pitchFamily="34" charset="0"/>
              <a:buChar char="•"/>
            </a:pPr>
            <a:r>
              <a:rPr lang="ar-JO" b="0" dirty="0"/>
              <a:t>تتكون صفحة الأشخاص من:</a:t>
            </a:r>
          </a:p>
          <a:p>
            <a:pPr marL="800100" lvl="1" indent="-342900"/>
            <a:r>
              <a:rPr lang="ar-JO" dirty="0"/>
              <a:t>البحث عن أشخاص </a:t>
            </a:r>
            <a:r>
              <a:rPr lang="en-US" dirty="0"/>
              <a:t>Find People</a:t>
            </a:r>
            <a:r>
              <a:rPr lang="ar-JO" dirty="0"/>
              <a:t>.</a:t>
            </a:r>
            <a:r>
              <a:rPr lang="en-US" dirty="0"/>
              <a:t> </a:t>
            </a:r>
            <a:endParaRPr lang="ar-JO" dirty="0"/>
          </a:p>
          <a:p>
            <a:pPr marL="800100" lvl="1" indent="-342900"/>
            <a:r>
              <a:rPr lang="ar-JO" dirty="0"/>
              <a:t>المتابَعون</a:t>
            </a:r>
            <a:r>
              <a:rPr lang="en-US" dirty="0"/>
              <a:t> following </a:t>
            </a:r>
            <a:r>
              <a:rPr lang="ar-JO" dirty="0"/>
              <a:t>:الاشخاص الذين تتبعهم.</a:t>
            </a:r>
          </a:p>
          <a:p>
            <a:pPr marL="800100" lvl="1" indent="-342900"/>
            <a:r>
              <a:rPr lang="ar-JO" dirty="0"/>
              <a:t>المتابِعون </a:t>
            </a:r>
            <a:r>
              <a:rPr lang="en-US" dirty="0"/>
              <a:t>followers</a:t>
            </a:r>
            <a:r>
              <a:rPr lang="ar-JO" dirty="0"/>
              <a:t>:الاشخاص الذين يتبعونك.</a:t>
            </a:r>
          </a:p>
          <a:p>
            <a:pPr marL="800100" lvl="1" indent="-342900"/>
            <a:endParaRPr lang="ar-JO" dirty="0"/>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15</a:t>
            </a:fld>
            <a:endParaRPr lang="en-GB"/>
          </a:p>
        </p:txBody>
      </p:sp>
      <p:pic>
        <p:nvPicPr>
          <p:cNvPr id="5" name="Picture 4"/>
          <p:cNvPicPr>
            <a:picLocks noChangeAspect="1"/>
          </p:cNvPicPr>
          <p:nvPr/>
        </p:nvPicPr>
        <p:blipFill>
          <a:blip r:embed="rId2"/>
          <a:stretch>
            <a:fillRect/>
          </a:stretch>
        </p:blipFill>
        <p:spPr>
          <a:xfrm>
            <a:off x="304800" y="3448623"/>
            <a:ext cx="7919736" cy="2906140"/>
          </a:xfrm>
          <a:prstGeom prst="rect">
            <a:avLst/>
          </a:prstGeom>
        </p:spPr>
      </p:pic>
    </p:spTree>
    <p:extLst>
      <p:ext uri="{BB962C8B-B14F-4D97-AF65-F5344CB8AC3E}">
        <p14:creationId xmlns:p14="http://schemas.microsoft.com/office/powerpoint/2010/main" val="635937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373E0-E3C3-4CD9-93C5-B883D5C37166}"/>
              </a:ext>
            </a:extLst>
          </p:cNvPr>
          <p:cNvSpPr>
            <a:spLocks noGrp="1"/>
          </p:cNvSpPr>
          <p:nvPr>
            <p:ph type="title"/>
          </p:nvPr>
        </p:nvSpPr>
        <p:spPr/>
        <p:txBody>
          <a:bodyPr/>
          <a:lstStyle/>
          <a:p>
            <a:r>
              <a:rPr lang="ar-JO" dirty="0"/>
              <a:t>الأشخاص </a:t>
            </a:r>
            <a:r>
              <a:rPr lang="en-US" dirty="0"/>
              <a:t>People</a:t>
            </a:r>
            <a:br>
              <a:rPr lang="en-US" dirty="0"/>
            </a:br>
            <a:endParaRPr lang="en-US" dirty="0"/>
          </a:p>
        </p:txBody>
      </p:sp>
      <p:sp>
        <p:nvSpPr>
          <p:cNvPr id="4" name="Slide Number Placeholder 3">
            <a:extLst>
              <a:ext uri="{FF2B5EF4-FFF2-40B4-BE49-F238E27FC236}">
                <a16:creationId xmlns:a16="http://schemas.microsoft.com/office/drawing/2014/main" id="{589347D6-1C7F-48A2-A9B8-701ED2F2A9B1}"/>
              </a:ext>
            </a:extLst>
          </p:cNvPr>
          <p:cNvSpPr>
            <a:spLocks noGrp="1"/>
          </p:cNvSpPr>
          <p:nvPr>
            <p:ph type="sldNum" sz="quarter" idx="12"/>
          </p:nvPr>
        </p:nvSpPr>
        <p:spPr/>
        <p:txBody>
          <a:bodyPr/>
          <a:lstStyle/>
          <a:p>
            <a:fld id="{A85E95EA-764A-438A-AB2D-615555310C78}" type="slidenum">
              <a:rPr lang="en-GB" smtClean="0"/>
              <a:pPr/>
              <a:t>16</a:t>
            </a:fld>
            <a:endParaRPr lang="en-GB"/>
          </a:p>
        </p:txBody>
      </p:sp>
      <p:pic>
        <p:nvPicPr>
          <p:cNvPr id="7" name="Picture 6">
            <a:extLst>
              <a:ext uri="{FF2B5EF4-FFF2-40B4-BE49-F238E27FC236}">
                <a16:creationId xmlns:a16="http://schemas.microsoft.com/office/drawing/2014/main" id="{768A4CCB-BA29-45B4-9E4A-7253FFA90587}"/>
              </a:ext>
            </a:extLst>
          </p:cNvPr>
          <p:cNvPicPr>
            <a:picLocks noChangeAspect="1"/>
          </p:cNvPicPr>
          <p:nvPr/>
        </p:nvPicPr>
        <p:blipFill>
          <a:blip r:embed="rId2"/>
          <a:stretch>
            <a:fillRect/>
          </a:stretch>
        </p:blipFill>
        <p:spPr>
          <a:xfrm>
            <a:off x="4348260" y="1783061"/>
            <a:ext cx="1840864" cy="2019513"/>
          </a:xfrm>
          <a:prstGeom prst="rect">
            <a:avLst/>
          </a:prstGeom>
        </p:spPr>
      </p:pic>
      <p:pic>
        <p:nvPicPr>
          <p:cNvPr id="8" name="Picture 7">
            <a:extLst>
              <a:ext uri="{FF2B5EF4-FFF2-40B4-BE49-F238E27FC236}">
                <a16:creationId xmlns:a16="http://schemas.microsoft.com/office/drawing/2014/main" id="{75E110C6-F102-4326-A53F-795E931387D3}"/>
              </a:ext>
            </a:extLst>
          </p:cNvPr>
          <p:cNvPicPr>
            <a:picLocks noChangeAspect="1"/>
          </p:cNvPicPr>
          <p:nvPr/>
        </p:nvPicPr>
        <p:blipFill>
          <a:blip r:embed="rId3"/>
          <a:stretch>
            <a:fillRect/>
          </a:stretch>
        </p:blipFill>
        <p:spPr>
          <a:xfrm>
            <a:off x="457200" y="1730901"/>
            <a:ext cx="1842822" cy="2011747"/>
          </a:xfrm>
          <a:prstGeom prst="rect">
            <a:avLst/>
          </a:prstGeom>
        </p:spPr>
      </p:pic>
      <p:pic>
        <p:nvPicPr>
          <p:cNvPr id="9" name="Picture 8">
            <a:extLst>
              <a:ext uri="{FF2B5EF4-FFF2-40B4-BE49-F238E27FC236}">
                <a16:creationId xmlns:a16="http://schemas.microsoft.com/office/drawing/2014/main" id="{13F8DB18-3A32-4B5C-84E7-08851F522258}"/>
              </a:ext>
            </a:extLst>
          </p:cNvPr>
          <p:cNvPicPr>
            <a:picLocks noChangeAspect="1"/>
          </p:cNvPicPr>
          <p:nvPr/>
        </p:nvPicPr>
        <p:blipFill>
          <a:blip r:embed="rId4"/>
          <a:stretch>
            <a:fillRect/>
          </a:stretch>
        </p:blipFill>
        <p:spPr>
          <a:xfrm>
            <a:off x="2363208" y="1752600"/>
            <a:ext cx="1840864" cy="2019513"/>
          </a:xfrm>
          <a:prstGeom prst="rect">
            <a:avLst/>
          </a:prstGeom>
        </p:spPr>
      </p:pic>
      <p:pic>
        <p:nvPicPr>
          <p:cNvPr id="10" name="Picture 9">
            <a:extLst>
              <a:ext uri="{FF2B5EF4-FFF2-40B4-BE49-F238E27FC236}">
                <a16:creationId xmlns:a16="http://schemas.microsoft.com/office/drawing/2014/main" id="{DE042847-52DB-4AA4-8D2E-DD8042A46CC9}"/>
              </a:ext>
            </a:extLst>
          </p:cNvPr>
          <p:cNvPicPr>
            <a:picLocks noChangeAspect="1"/>
          </p:cNvPicPr>
          <p:nvPr/>
        </p:nvPicPr>
        <p:blipFill>
          <a:blip r:embed="rId5"/>
          <a:stretch>
            <a:fillRect/>
          </a:stretch>
        </p:blipFill>
        <p:spPr>
          <a:xfrm>
            <a:off x="6324600" y="1752601"/>
            <a:ext cx="1840864" cy="2011746"/>
          </a:xfrm>
          <a:prstGeom prst="rect">
            <a:avLst/>
          </a:prstGeom>
        </p:spPr>
      </p:pic>
      <p:sp>
        <p:nvSpPr>
          <p:cNvPr id="11" name="TextBox 10">
            <a:extLst>
              <a:ext uri="{FF2B5EF4-FFF2-40B4-BE49-F238E27FC236}">
                <a16:creationId xmlns:a16="http://schemas.microsoft.com/office/drawing/2014/main" id="{8A5AE645-F7C7-4205-B7C8-C176E2F5A701}"/>
              </a:ext>
            </a:extLst>
          </p:cNvPr>
          <p:cNvSpPr txBox="1"/>
          <p:nvPr/>
        </p:nvSpPr>
        <p:spPr>
          <a:xfrm>
            <a:off x="6184264" y="3833034"/>
            <a:ext cx="1967132" cy="369332"/>
          </a:xfrm>
          <a:prstGeom prst="rect">
            <a:avLst/>
          </a:prstGeom>
          <a:noFill/>
        </p:spPr>
        <p:txBody>
          <a:bodyPr wrap="square" rtlCol="0">
            <a:spAutoFit/>
          </a:bodyPr>
          <a:lstStyle/>
          <a:p>
            <a:pPr algn="r" rtl="1"/>
            <a:r>
              <a:rPr lang="ar-JO" b="1" dirty="0"/>
              <a:t>الشخص لم يتم متابعته</a:t>
            </a:r>
            <a:endParaRPr lang="en-US" b="1" dirty="0"/>
          </a:p>
        </p:txBody>
      </p:sp>
      <p:sp>
        <p:nvSpPr>
          <p:cNvPr id="12" name="TextBox 11">
            <a:extLst>
              <a:ext uri="{FF2B5EF4-FFF2-40B4-BE49-F238E27FC236}">
                <a16:creationId xmlns:a16="http://schemas.microsoft.com/office/drawing/2014/main" id="{C577D829-C5C9-4043-91A5-383FABA9D782}"/>
              </a:ext>
            </a:extLst>
          </p:cNvPr>
          <p:cNvSpPr txBox="1"/>
          <p:nvPr/>
        </p:nvSpPr>
        <p:spPr>
          <a:xfrm>
            <a:off x="4251960" y="3904984"/>
            <a:ext cx="1967132" cy="1200329"/>
          </a:xfrm>
          <a:prstGeom prst="rect">
            <a:avLst/>
          </a:prstGeom>
          <a:noFill/>
        </p:spPr>
        <p:txBody>
          <a:bodyPr wrap="square" rtlCol="0">
            <a:spAutoFit/>
          </a:bodyPr>
          <a:lstStyle/>
          <a:p>
            <a:pPr algn="r" rtl="1"/>
            <a:r>
              <a:rPr lang="ar-JO" b="1" dirty="0"/>
              <a:t>تم متابعة الشخص وقام الموقع تلقائيا باضافة الشخص الى قائمة المتابعين </a:t>
            </a:r>
            <a:r>
              <a:rPr lang="en-US" b="1" dirty="0"/>
              <a:t>following</a:t>
            </a:r>
          </a:p>
        </p:txBody>
      </p:sp>
      <p:sp>
        <p:nvSpPr>
          <p:cNvPr id="13" name="TextBox 12">
            <a:extLst>
              <a:ext uri="{FF2B5EF4-FFF2-40B4-BE49-F238E27FC236}">
                <a16:creationId xmlns:a16="http://schemas.microsoft.com/office/drawing/2014/main" id="{228C92DD-4033-46F5-A293-12BB20222C49}"/>
              </a:ext>
            </a:extLst>
          </p:cNvPr>
          <p:cNvSpPr txBox="1"/>
          <p:nvPr/>
        </p:nvSpPr>
        <p:spPr>
          <a:xfrm>
            <a:off x="2245487" y="3907164"/>
            <a:ext cx="1967132" cy="2308324"/>
          </a:xfrm>
          <a:prstGeom prst="rect">
            <a:avLst/>
          </a:prstGeom>
          <a:noFill/>
        </p:spPr>
        <p:txBody>
          <a:bodyPr wrap="square" rtlCol="0">
            <a:spAutoFit/>
          </a:bodyPr>
          <a:lstStyle/>
          <a:p>
            <a:pPr algn="r" rtl="1"/>
            <a:r>
              <a:rPr lang="ar-JO" b="1" dirty="0"/>
              <a:t>تم متابعة الشخص وقام صاحب الحساب باضافة الشخص الى قائمة </a:t>
            </a:r>
            <a:r>
              <a:rPr lang="en-US" b="1" dirty="0"/>
              <a:t>family</a:t>
            </a:r>
            <a:r>
              <a:rPr lang="ar-JO" b="1" dirty="0"/>
              <a:t> وحذفه من جميع القوائم الاخرى بما فيها المتابعين </a:t>
            </a:r>
            <a:r>
              <a:rPr lang="en-US" b="1" dirty="0"/>
              <a:t>following</a:t>
            </a:r>
          </a:p>
          <a:p>
            <a:pPr algn="r" rtl="1"/>
            <a:endParaRPr lang="en-US" b="1" dirty="0"/>
          </a:p>
        </p:txBody>
      </p:sp>
      <p:sp>
        <p:nvSpPr>
          <p:cNvPr id="14" name="TextBox 13">
            <a:extLst>
              <a:ext uri="{FF2B5EF4-FFF2-40B4-BE49-F238E27FC236}">
                <a16:creationId xmlns:a16="http://schemas.microsoft.com/office/drawing/2014/main" id="{D5BD1BB7-F9CB-4C2A-AA56-77C5E9439396}"/>
              </a:ext>
            </a:extLst>
          </p:cNvPr>
          <p:cNvSpPr txBox="1"/>
          <p:nvPr/>
        </p:nvSpPr>
        <p:spPr>
          <a:xfrm>
            <a:off x="415950" y="3923385"/>
            <a:ext cx="1967132" cy="923330"/>
          </a:xfrm>
          <a:prstGeom prst="rect">
            <a:avLst/>
          </a:prstGeom>
          <a:noFill/>
        </p:spPr>
        <p:txBody>
          <a:bodyPr wrap="square" rtlCol="0">
            <a:spAutoFit/>
          </a:bodyPr>
          <a:lstStyle/>
          <a:p>
            <a:pPr algn="r" rtl="1"/>
            <a:r>
              <a:rPr lang="ar-JO" b="1" dirty="0"/>
              <a:t>تم متابعة الشخص وقام صاحب الحساب باضافة الشخص الى 3 قوائم</a:t>
            </a:r>
            <a:endParaRPr lang="en-US" b="1" dirty="0"/>
          </a:p>
        </p:txBody>
      </p:sp>
    </p:spTree>
    <p:extLst>
      <p:ext uri="{BB962C8B-B14F-4D97-AF65-F5344CB8AC3E}">
        <p14:creationId xmlns:p14="http://schemas.microsoft.com/office/powerpoint/2010/main" val="707062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chemeClr val="tx2"/>
              </a:buClr>
            </a:pPr>
            <a:r>
              <a:rPr lang="ar-JO" dirty="0"/>
              <a:t>الدوائر </a:t>
            </a:r>
            <a:r>
              <a:rPr lang="en-US" dirty="0"/>
              <a:t>Circles</a:t>
            </a:r>
            <a:br>
              <a:rPr lang="ar-JO" dirty="0"/>
            </a:br>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17</a:t>
            </a:fld>
            <a:endParaRPr lang="en-GB"/>
          </a:p>
        </p:txBody>
      </p:sp>
      <p:sp>
        <p:nvSpPr>
          <p:cNvPr id="5" name="Content Placeholder 4"/>
          <p:cNvSpPr>
            <a:spLocks noGrp="1"/>
          </p:cNvSpPr>
          <p:nvPr>
            <p:ph idx="1"/>
          </p:nvPr>
        </p:nvSpPr>
        <p:spPr/>
        <p:txBody>
          <a:bodyPr>
            <a:normAutofit fontScale="92500"/>
          </a:bodyPr>
          <a:lstStyle/>
          <a:p>
            <a:pPr marL="342900" indent="-342900">
              <a:buFont typeface="Arial" panose="020B0604020202020204" pitchFamily="34" charset="0"/>
              <a:buChar char="•"/>
            </a:pPr>
            <a:r>
              <a:rPr lang="ar-JO" b="0" dirty="0"/>
              <a:t>تستخدم الدوائر لتنظيم الأشخاص الذين تتابعهم، فلإضافة شخص إلى دائرة عليك متابعته أولاً.</a:t>
            </a:r>
          </a:p>
          <a:p>
            <a:pPr marL="342900" indent="-342900">
              <a:buFont typeface="Arial" panose="020B0604020202020204" pitchFamily="34" charset="0"/>
              <a:buChar char="•"/>
            </a:pPr>
            <a:r>
              <a:rPr lang="ar-JO" b="0" dirty="0"/>
              <a:t>يمكنك إضافة الشخص إلى دائرة أو أكثر، كما يمكنك من إزالته من أي دائرة في أي وقت.</a:t>
            </a:r>
          </a:p>
          <a:p>
            <a:pPr marL="342900" indent="-342900">
              <a:buFont typeface="Arial" panose="020B0604020202020204" pitchFamily="34" charset="0"/>
              <a:buChar char="•"/>
            </a:pPr>
            <a:r>
              <a:rPr lang="ar-JO" b="0" dirty="0"/>
              <a:t>يمكنك استخدام الدوائر للتحكم في الأشخاص الذين تنشر المشاركات إليهم. حيث يمكنك إضافة الأشخاص إلى دائرة ثم مشاركة مجموعة مختارات أو نشر مشاركة إلى هذه الدائرة حتى يراها هؤلاء الأشخاص.</a:t>
            </a:r>
          </a:p>
          <a:p>
            <a:pPr marL="342900" indent="-342900">
              <a:buFont typeface="Arial" panose="020B0604020202020204" pitchFamily="34" charset="0"/>
              <a:buChar char="•"/>
            </a:pPr>
            <a:r>
              <a:rPr lang="ar-JO" b="0" dirty="0"/>
              <a:t>يمكنك إضافة شخص إلى دائرة حتى وإن لم يكن متابعًا لك وبذلك يتسنى له رؤية المشاركات التي تنشرها لهذه الدائرة غير أنه ربما لا يرى هذه المشاركات في ساحة مشاركاته الرئيسية.</a:t>
            </a:r>
          </a:p>
          <a:p>
            <a:pPr marL="342900" indent="-342900">
              <a:buFont typeface="Arial" panose="020B0604020202020204" pitchFamily="34" charset="0"/>
              <a:buChar char="•"/>
            </a:pPr>
            <a:r>
              <a:rPr lang="ar-JO" b="0" dirty="0"/>
              <a:t>عند إضافة شخص إلى إحدى الدوائر، يمكنه رؤية جميع ما تنشره في الدائرة بما في ذلك المشاركات التي نشرتها قبل إضافته، وإذا أضافك هذا الشخص إلى دائرته، فقد تظهر مشاركاتك التي نشرتها إليه في صفحته الرئيسية.</a:t>
            </a:r>
          </a:p>
          <a:p>
            <a:pPr marL="342900" indent="-342900">
              <a:buFont typeface="Arial" panose="020B0604020202020204" pitchFamily="34" charset="0"/>
              <a:buChar char="•"/>
            </a:pPr>
            <a:r>
              <a:rPr lang="ar-JO" b="0" dirty="0"/>
              <a:t>يستطيع مستخدمي جوجل بلس معرفة الأشخاص الذين تتابعهم، إلا أنه يمكنك تغيير ذلك من الإعدادات.</a:t>
            </a:r>
          </a:p>
        </p:txBody>
      </p:sp>
    </p:spTree>
    <p:extLst>
      <p:ext uri="{BB962C8B-B14F-4D97-AF65-F5344CB8AC3E}">
        <p14:creationId xmlns:p14="http://schemas.microsoft.com/office/powerpoint/2010/main" val="3265062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chemeClr val="tx2"/>
              </a:buClr>
            </a:pPr>
            <a:r>
              <a:rPr lang="ar-JO" dirty="0"/>
              <a:t>الدوائر </a:t>
            </a:r>
            <a:r>
              <a:rPr lang="en-US" dirty="0"/>
              <a:t>Circles</a:t>
            </a:r>
            <a:br>
              <a:rPr lang="ar-JO" dirty="0"/>
            </a:br>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18</a:t>
            </a:fld>
            <a:endParaRPr lang="en-GB"/>
          </a:p>
        </p:txBody>
      </p:sp>
      <p:sp>
        <p:nvSpPr>
          <p:cNvPr id="5" name="Content Placeholder 4"/>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dirty="0"/>
              <a:t>الدوائر </a:t>
            </a:r>
            <a:r>
              <a:rPr lang="en-US" dirty="0"/>
              <a:t>Circles </a:t>
            </a:r>
            <a:r>
              <a:rPr lang="ar-JO" dirty="0"/>
              <a:t>: </a:t>
            </a:r>
            <a:r>
              <a:rPr lang="ar-JO" b="0" dirty="0"/>
              <a:t>تتيح للمستخدمين القيام بعملية تقسيم الأصدقاء والأقارب في حلقات وفقا لتصنيفاتهم. فهناك دائرة خاصة بالأسرة ودائرة خاصة بالأصدقاء ودائرة خاصة بزملاء العمل وأخرى للعلاقات العامة وهكذا.</a:t>
            </a:r>
          </a:p>
          <a:p>
            <a:pPr marL="342900" indent="-342900">
              <a:buClr>
                <a:schemeClr val="tx2"/>
              </a:buClr>
              <a:buFont typeface="Arial" panose="020B0604020202020204" pitchFamily="34" charset="0"/>
              <a:buChar char="•"/>
            </a:pPr>
            <a:r>
              <a:rPr lang="ar-JO" b="0" dirty="0"/>
              <a:t>توجد في صفحة المتابَعون </a:t>
            </a:r>
            <a:r>
              <a:rPr lang="en-US" b="0" dirty="0"/>
              <a:t>following</a:t>
            </a:r>
            <a:r>
              <a:rPr lang="ar-JO" b="0" dirty="0"/>
              <a:t>.</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193169"/>
            <a:ext cx="7315200" cy="3283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753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chemeClr val="tx2"/>
              </a:buClr>
            </a:pPr>
            <a:r>
              <a:rPr lang="ar-JO" dirty="0"/>
              <a:t>الدوائر </a:t>
            </a:r>
            <a:r>
              <a:rPr lang="en-US" dirty="0"/>
              <a:t>Circles</a:t>
            </a:r>
            <a:br>
              <a:rPr lang="ar-JO" dirty="0"/>
            </a:br>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19</a:t>
            </a:fld>
            <a:endParaRPr lang="en-GB"/>
          </a:p>
        </p:txBody>
      </p:sp>
      <p:sp>
        <p:nvSpPr>
          <p:cNvPr id="5" name="Content Placeholder 4"/>
          <p:cNvSpPr>
            <a:spLocks noGrp="1"/>
          </p:cNvSpPr>
          <p:nvPr>
            <p:ph idx="1"/>
          </p:nvPr>
        </p:nvSpPr>
        <p:spPr/>
        <p:txBody>
          <a:bodyPr>
            <a:normAutofit/>
          </a:bodyPr>
          <a:lstStyle/>
          <a:p>
            <a:pPr marL="342900" indent="-342900">
              <a:buFont typeface="Arial" panose="020B0604020202020204" pitchFamily="34" charset="0"/>
              <a:buChar char="•"/>
            </a:pPr>
            <a:r>
              <a:rPr lang="ar-JO" b="0" dirty="0"/>
              <a:t>الاعدادات</a:t>
            </a:r>
          </a:p>
          <a:p>
            <a:pPr marL="342900" indent="-342900">
              <a:buFont typeface="Arial" panose="020B0604020202020204" pitchFamily="34" charset="0"/>
              <a:buChar char="•"/>
            </a:pPr>
            <a:r>
              <a:rPr lang="ar-JO" b="0" dirty="0"/>
              <a:t>المنشورات</a:t>
            </a:r>
          </a:p>
          <a:p>
            <a:pPr marL="342900" indent="-342900">
              <a:buFont typeface="Arial" panose="020B0604020202020204" pitchFamily="34" charset="0"/>
              <a:buChar char="•"/>
            </a:pPr>
            <a:r>
              <a:rPr lang="ar-JO" b="0" dirty="0"/>
              <a:t>حذف الدائرة</a:t>
            </a:r>
          </a:p>
        </p:txBody>
      </p:sp>
      <p:pic>
        <p:nvPicPr>
          <p:cNvPr id="3" name="Picture 2">
            <a:extLst>
              <a:ext uri="{FF2B5EF4-FFF2-40B4-BE49-F238E27FC236}">
                <a16:creationId xmlns:a16="http://schemas.microsoft.com/office/drawing/2014/main" id="{3E84E5B5-14B7-42B8-BA78-BB0D5E4053FF}"/>
              </a:ext>
            </a:extLst>
          </p:cNvPr>
          <p:cNvPicPr>
            <a:picLocks noChangeAspect="1"/>
          </p:cNvPicPr>
          <p:nvPr/>
        </p:nvPicPr>
        <p:blipFill>
          <a:blip r:embed="rId2"/>
          <a:stretch>
            <a:fillRect/>
          </a:stretch>
        </p:blipFill>
        <p:spPr>
          <a:xfrm>
            <a:off x="386227" y="3124200"/>
            <a:ext cx="7620000" cy="3099936"/>
          </a:xfrm>
          <a:prstGeom prst="rect">
            <a:avLst/>
          </a:prstGeom>
        </p:spPr>
      </p:pic>
    </p:spTree>
    <p:extLst>
      <p:ext uri="{BB962C8B-B14F-4D97-AF65-F5344CB8AC3E}">
        <p14:creationId xmlns:p14="http://schemas.microsoft.com/office/powerpoint/2010/main" val="3189631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ما هو جوجل+؟</a:t>
            </a:r>
            <a:br>
              <a:rPr lang="ar-JO" dirty="0"/>
            </a:br>
            <a:endParaRPr lang="ar-JO" dirty="0"/>
          </a:p>
        </p:txBody>
      </p:sp>
      <p:sp>
        <p:nvSpPr>
          <p:cNvPr id="3" name="Content Placeholder 2"/>
          <p:cNvSpPr>
            <a:spLocks noGrp="1"/>
          </p:cNvSpPr>
          <p:nvPr>
            <p:ph idx="1"/>
          </p:nvPr>
        </p:nvSpPr>
        <p:spPr/>
        <p:txBody>
          <a:bodyPr>
            <a:noAutofit/>
          </a:bodyPr>
          <a:lstStyle/>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r>
              <a:rPr lang="ar-JO" dirty="0"/>
              <a:t>جوجل + أو جوجل بلس بالإنجليزية </a:t>
            </a:r>
            <a:r>
              <a:rPr lang="en-US" dirty="0"/>
              <a:t>(Google Plus)</a:t>
            </a:r>
            <a:r>
              <a:rPr lang="ar-JO" dirty="0"/>
              <a:t>:</a:t>
            </a:r>
            <a:r>
              <a:rPr lang="en-US" b="0" dirty="0"/>
              <a:t> </a:t>
            </a:r>
            <a:r>
              <a:rPr lang="ar-JO" b="0" dirty="0"/>
              <a:t>هي شبكة اجتماعية تم انشائها بواسطة شركة جوجل عام 2011.</a:t>
            </a:r>
          </a:p>
          <a:p>
            <a:pPr marL="342900" indent="-342900">
              <a:buClr>
                <a:schemeClr val="tx2"/>
              </a:buClr>
              <a:buFont typeface="Arial" panose="020B0604020202020204" pitchFamily="34" charset="0"/>
              <a:buChar char="•"/>
            </a:pPr>
            <a:r>
              <a:rPr lang="ar-JO" b="0" dirty="0"/>
              <a:t> تعتزم جوجل تطوير شبكتها الاجتماعية لكي تكون منافسا شرسا ضد فيسبوك أكبر شبكة اجتماعية في العالم.</a:t>
            </a:r>
          </a:p>
          <a:p>
            <a:pPr marL="342900" indent="-342900">
              <a:buClr>
                <a:schemeClr val="tx2"/>
              </a:buClr>
              <a:buFont typeface="Arial" panose="020B0604020202020204" pitchFamily="34" charset="0"/>
              <a:buChar char="•"/>
            </a:pPr>
            <a:r>
              <a:rPr lang="ar-JO" b="0" dirty="0"/>
              <a:t>بلغ عدد مستخدمي الموقع في أول 16 يوم عشرة ملايين مستخدم. </a:t>
            </a:r>
          </a:p>
          <a:p>
            <a:pPr marL="342900" indent="-342900">
              <a:buClr>
                <a:schemeClr val="tx2"/>
              </a:buClr>
              <a:buFont typeface="Arial" panose="020B0604020202020204" pitchFamily="34" charset="0"/>
              <a:buChar char="•"/>
            </a:pPr>
            <a:r>
              <a:rPr lang="ar-JO" b="0" dirty="0"/>
              <a:t>من يمتلك حساب على خدمة </a:t>
            </a:r>
            <a:r>
              <a:rPr lang="en-US" b="0" dirty="0"/>
              <a:t>Gmail </a:t>
            </a:r>
            <a:r>
              <a:rPr lang="ar-JO" b="0" dirty="0"/>
              <a:t> أو موقع </a:t>
            </a:r>
            <a:r>
              <a:rPr lang="en-US" b="0" dirty="0"/>
              <a:t>YouTube </a:t>
            </a:r>
            <a:r>
              <a:rPr lang="ar-JO" b="0" dirty="0"/>
              <a:t> يملك تلقائياً حساب  على جوجل+.</a:t>
            </a:r>
          </a:p>
          <a:p>
            <a:pPr marL="342900" indent="-342900">
              <a:buClr>
                <a:schemeClr val="tx2"/>
              </a:buClr>
              <a:buFont typeface="Arial" panose="020B0604020202020204" pitchFamily="34" charset="0"/>
              <a:buChar char="•"/>
            </a:pPr>
            <a:r>
              <a:rPr lang="ar-JO" b="0" dirty="0"/>
              <a:t>من يستخدم جهاز مدعم بنظام </a:t>
            </a:r>
            <a:r>
              <a:rPr lang="en-US" b="0" dirty="0"/>
              <a:t> Android </a:t>
            </a:r>
            <a:r>
              <a:rPr lang="ar-JO" b="0" dirty="0"/>
              <a:t>يملك أيضاً حساباً تلقائياً على جوجل +.</a:t>
            </a:r>
          </a:p>
          <a:p>
            <a:pPr marL="342900" indent="-342900">
              <a:buClr>
                <a:schemeClr val="tx2"/>
              </a:buClr>
              <a:buFont typeface="Arial" panose="020B0604020202020204" pitchFamily="34" charset="0"/>
              <a:buChar char="•"/>
            </a:pPr>
            <a:r>
              <a:rPr lang="ar-JO" b="0" dirty="0"/>
              <a:t>بعض محتويات المستخدم مفهرسة لتظهر على محرك البحث جوجل ويعتمد ذلك على خصائص الخصوصية التي يختارها المستخدم.</a:t>
            </a:r>
            <a:endParaRPr lang="ar-JO"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a:t>
            </a:fld>
            <a:endParaRPr lang="en-GB" dirty="0"/>
          </a:p>
        </p:txBody>
      </p:sp>
      <p:sp>
        <p:nvSpPr>
          <p:cNvPr id="7" name="AutoShape 2" descr="Image result for facebook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facebook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7747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chemeClr val="tx2"/>
              </a:buClr>
            </a:pPr>
            <a:r>
              <a:rPr lang="ar-JO" dirty="0"/>
              <a:t>الدوائر </a:t>
            </a:r>
            <a:r>
              <a:rPr lang="en-US" dirty="0"/>
              <a:t>Circles</a:t>
            </a:r>
            <a:br>
              <a:rPr lang="ar-JO" dirty="0"/>
            </a:br>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20</a:t>
            </a:fld>
            <a:endParaRPr lang="en-GB"/>
          </a:p>
        </p:txBody>
      </p:sp>
      <p:sp>
        <p:nvSpPr>
          <p:cNvPr id="5" name="Content Placeholder 4"/>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dirty="0"/>
              <a:t>إعدادات الدائرة</a:t>
            </a:r>
          </a:p>
          <a:p>
            <a:pPr marL="800100" lvl="1" indent="-342900"/>
            <a:r>
              <a:rPr lang="ar-JO" dirty="0"/>
              <a:t>مقدار المشاركات في ساحة المشاركات الرئيسية التابعة لك</a:t>
            </a:r>
          </a:p>
          <a:p>
            <a:pPr marL="800100" lvl="1" indent="-342900"/>
            <a:r>
              <a:rPr lang="ar-JO" dirty="0"/>
              <a:t>تلقي إشعارات حول المشاركات الجديدة</a:t>
            </a:r>
          </a:p>
          <a:p>
            <a:pPr marL="800100" lvl="1" indent="-342900"/>
            <a:r>
              <a:rPr lang="ar-JO" dirty="0"/>
              <a:t>التضمين عند المشاركة مع "دوائرك"</a:t>
            </a:r>
          </a:p>
        </p:txBody>
      </p:sp>
      <p:pic>
        <p:nvPicPr>
          <p:cNvPr id="6" name="Picture 5">
            <a:extLst>
              <a:ext uri="{FF2B5EF4-FFF2-40B4-BE49-F238E27FC236}">
                <a16:creationId xmlns:a16="http://schemas.microsoft.com/office/drawing/2014/main" id="{91B90661-BF1A-48CA-B720-8AC1BA15A683}"/>
              </a:ext>
            </a:extLst>
          </p:cNvPr>
          <p:cNvPicPr>
            <a:picLocks noChangeAspect="1"/>
          </p:cNvPicPr>
          <p:nvPr/>
        </p:nvPicPr>
        <p:blipFill>
          <a:blip r:embed="rId2"/>
          <a:stretch>
            <a:fillRect/>
          </a:stretch>
        </p:blipFill>
        <p:spPr>
          <a:xfrm>
            <a:off x="3352800" y="3276600"/>
            <a:ext cx="3867150" cy="3276600"/>
          </a:xfrm>
          <a:prstGeom prst="rect">
            <a:avLst/>
          </a:prstGeom>
        </p:spPr>
      </p:pic>
    </p:spTree>
    <p:extLst>
      <p:ext uri="{BB962C8B-B14F-4D97-AF65-F5344CB8AC3E}">
        <p14:creationId xmlns:p14="http://schemas.microsoft.com/office/powerpoint/2010/main" val="2900869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الدوائر </a:t>
            </a:r>
            <a:r>
              <a:rPr lang="en-US" dirty="0"/>
              <a:t>Circles</a:t>
            </a:r>
            <a:br>
              <a:rPr lang="ar-JO" dirty="0"/>
            </a:br>
            <a:endParaRPr lang="ar-JO" dirty="0"/>
          </a:p>
        </p:txBody>
      </p:sp>
      <p:sp>
        <p:nvSpPr>
          <p:cNvPr id="3" name="Content Placeholder 2"/>
          <p:cNvSpPr>
            <a:spLocks noGrp="1"/>
          </p:cNvSpPr>
          <p:nvPr>
            <p:ph idx="1"/>
          </p:nvPr>
        </p:nvSpPr>
        <p:spPr>
          <a:xfrm>
            <a:off x="4191000" y="1752600"/>
            <a:ext cx="3886200" cy="4373563"/>
          </a:xfrm>
        </p:spPr>
        <p:txBody>
          <a:bodyPr/>
          <a:lstStyle/>
          <a:p>
            <a:pPr marL="342900" indent="-342900">
              <a:buClr>
                <a:schemeClr val="tx2"/>
              </a:buClr>
              <a:buFont typeface="Arial" panose="020B0604020202020204" pitchFamily="34" charset="0"/>
              <a:buChar char="•"/>
            </a:pPr>
            <a:r>
              <a:rPr lang="ar-JO" dirty="0"/>
              <a:t>حذف الدائرة</a:t>
            </a:r>
          </a:p>
          <a:p>
            <a:pPr marL="800100" lvl="1" indent="-342900"/>
            <a:r>
              <a:rPr lang="ar-JO" dirty="0"/>
              <a:t>سيتوقف الأشخاص الذين كانوا في هذه الدائرة فقط وغير موجودين في دوائر اخرى عن الاتصال بك.</a:t>
            </a:r>
          </a:p>
          <a:p>
            <a:pPr marL="800100" lvl="1" indent="-342900"/>
            <a:r>
              <a:rPr lang="ar-JO" dirty="0"/>
              <a:t>سيتوقف ظهور أي منشور شاركته مع هذه الدائرة للأشخاص الموجودين فيه (ما لم تشاركه معهم عبر دائرة أخرى أو بشكل مباشر).</a:t>
            </a:r>
          </a:p>
          <a:p>
            <a:pPr marL="800100" lvl="1" indent="-342900"/>
            <a:r>
              <a:rPr lang="ar-JO" dirty="0"/>
              <a:t>كن حذرا! لا يمكنك التراجع عن حذف دائرة.</a:t>
            </a:r>
          </a:p>
          <a:p>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21</a:t>
            </a:fld>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24050"/>
            <a:ext cx="3733800"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1525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المختارات </a:t>
            </a:r>
            <a:r>
              <a:rPr lang="en-US" dirty="0"/>
              <a:t>Collections</a:t>
            </a:r>
            <a:r>
              <a:rPr lang="ar-JO" dirty="0"/>
              <a:t> </a:t>
            </a:r>
            <a:br>
              <a:rPr lang="ar-JO" dirty="0"/>
            </a:br>
            <a:endParaRPr lang="ar-JO"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b="0" dirty="0"/>
              <a:t>يمكنك من خلال المختارات تنظيم المشاركات حسب الموضوعات والسماح لمتابعيك باختيار أنواع المشاركات التي يرغبون في رؤيتها منك مثل:</a:t>
            </a:r>
          </a:p>
          <a:p>
            <a:pPr marL="800100" lvl="1" indent="-342900" fontAlgn="base"/>
            <a:r>
              <a:rPr lang="ar-JO" b="0" dirty="0"/>
              <a:t>إنشاء مختارات منفصلة للصور أو الوصفات أو الرياضة أو الاهتمامات الأخرى ويمكن لمتابعيك تحديد المختارات المراد الاطلاع عليها.</a:t>
            </a:r>
          </a:p>
          <a:p>
            <a:pPr marL="800100" lvl="1" indent="-342900" fontAlgn="base"/>
            <a:r>
              <a:rPr lang="ar-JO" b="0" dirty="0"/>
              <a:t>إنشاء </a:t>
            </a:r>
            <a:r>
              <a:rPr lang="ar-JO" dirty="0"/>
              <a:t>صفحة مختارات </a:t>
            </a:r>
            <a:r>
              <a:rPr lang="ar-JO" b="0" dirty="0"/>
              <a:t>للصور الشخصية والتحديثات التي يمكن لأشخاص محددين رؤيتها.</a:t>
            </a:r>
          </a:p>
        </p:txBody>
      </p:sp>
      <p:sp>
        <p:nvSpPr>
          <p:cNvPr id="4" name="Slide Number Placeholder 3"/>
          <p:cNvSpPr>
            <a:spLocks noGrp="1"/>
          </p:cNvSpPr>
          <p:nvPr>
            <p:ph type="sldNum" sz="quarter" idx="12"/>
          </p:nvPr>
        </p:nvSpPr>
        <p:spPr/>
        <p:txBody>
          <a:bodyPr/>
          <a:lstStyle/>
          <a:p>
            <a:fld id="{A85E95EA-764A-438A-AB2D-615555310C78}" type="slidenum">
              <a:rPr lang="en-GB" smtClean="0"/>
              <a:pPr/>
              <a:t>22</a:t>
            </a:fld>
            <a:endParaRPr lang="en-GB"/>
          </a:p>
        </p:txBody>
      </p:sp>
    </p:spTree>
    <p:extLst>
      <p:ext uri="{BB962C8B-B14F-4D97-AF65-F5344CB8AC3E}">
        <p14:creationId xmlns:p14="http://schemas.microsoft.com/office/powerpoint/2010/main" val="3984180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المختارات </a:t>
            </a:r>
            <a:r>
              <a:rPr lang="en-US" dirty="0"/>
              <a:t>Collections</a:t>
            </a:r>
            <a:r>
              <a:rPr lang="ar-JO" dirty="0"/>
              <a:t> </a:t>
            </a:r>
            <a:br>
              <a:rPr lang="ar-JO" dirty="0"/>
            </a:br>
            <a:endParaRPr lang="ar-JO" dirty="0"/>
          </a:p>
        </p:txBody>
      </p:sp>
      <p:sp>
        <p:nvSpPr>
          <p:cNvPr id="3" name="Content Placeholder 2"/>
          <p:cNvSpPr>
            <a:spLocks noGrp="1"/>
          </p:cNvSpPr>
          <p:nvPr>
            <p:ph idx="1"/>
          </p:nvPr>
        </p:nvSpPr>
        <p:spPr/>
        <p:txBody>
          <a:bodyPr>
            <a:normAutofit fontScale="92500" lnSpcReduction="10000"/>
          </a:bodyPr>
          <a:lstStyle/>
          <a:p>
            <a:pPr marL="342900" indent="-342900">
              <a:buClr>
                <a:schemeClr val="tx2"/>
              </a:buClr>
              <a:buFont typeface="Arial" panose="020B0604020202020204" pitchFamily="34" charset="0"/>
              <a:buChar char="•"/>
            </a:pPr>
            <a:r>
              <a:rPr lang="ar-JO" dirty="0"/>
              <a:t>عند </a:t>
            </a:r>
            <a:r>
              <a:rPr lang="ar-JO" u="sng" dirty="0"/>
              <a:t>إنشاء</a:t>
            </a:r>
            <a:r>
              <a:rPr lang="ar-JO" dirty="0"/>
              <a:t> صفحة مختارات يمكنك:</a:t>
            </a:r>
          </a:p>
          <a:p>
            <a:pPr marL="800100" lvl="1" indent="-342900" fontAlgn="base"/>
            <a:r>
              <a:rPr lang="ar-JO" dirty="0"/>
              <a:t>اختيار من يمكنه رؤية مجموعة مختاراتك ومتابعتها</a:t>
            </a:r>
          </a:p>
          <a:p>
            <a:pPr marL="800100" lvl="1" indent="-342900" fontAlgn="base"/>
            <a:r>
              <a:rPr lang="ar-JO" dirty="0"/>
              <a:t>اختيار ما إذا كان الأشخاص الذين يتابعونك سيتابعون مجموعة المختارات هذه تلقائيًا أم لا</a:t>
            </a:r>
          </a:p>
          <a:p>
            <a:pPr marL="800100" lvl="1" indent="-342900" fontAlgn="base"/>
            <a:r>
              <a:rPr lang="ar-JO" dirty="0"/>
              <a:t>الاطلاع على متابعي مجموعة المختارات</a:t>
            </a:r>
          </a:p>
          <a:p>
            <a:pPr marL="800100" lvl="1" indent="-342900" fontAlgn="base"/>
            <a:r>
              <a:rPr lang="ar-JO" dirty="0"/>
              <a:t>النشر في مجموعة المختارات هذه</a:t>
            </a:r>
          </a:p>
          <a:p>
            <a:pPr marL="800100" lvl="1" indent="-342900" fontAlgn="base"/>
            <a:r>
              <a:rPr lang="ar-JO" dirty="0"/>
              <a:t>حذف مجموعة المختارات</a:t>
            </a:r>
            <a:endParaRPr lang="en-US" dirty="0"/>
          </a:p>
          <a:p>
            <a:pPr marL="342900" indent="-342900" fontAlgn="base">
              <a:buClr>
                <a:schemeClr val="tx2"/>
              </a:buClr>
              <a:buFont typeface="Arial" panose="020B0604020202020204" pitchFamily="34" charset="0"/>
              <a:buChar char="•"/>
            </a:pPr>
            <a:r>
              <a:rPr lang="ar-JO" dirty="0"/>
              <a:t>عند </a:t>
            </a:r>
            <a:r>
              <a:rPr lang="ar-JO" u="sng" dirty="0"/>
              <a:t>متابعة</a:t>
            </a:r>
            <a:r>
              <a:rPr lang="ar-JO" dirty="0"/>
              <a:t> مجموعة مختارات:</a:t>
            </a:r>
          </a:p>
          <a:p>
            <a:pPr marL="800100" lvl="1" indent="-342900" fontAlgn="base"/>
            <a:r>
              <a:rPr lang="ar-JO" sz="2100" dirty="0"/>
              <a:t>رؤية المشاركات التي يتم نشرها في مجموعة المختارات هذه في ساحة مشاركاتك الرئيسية.</a:t>
            </a:r>
          </a:p>
          <a:p>
            <a:pPr marL="800100" lvl="1" indent="-342900" fontAlgn="base"/>
            <a:r>
              <a:rPr lang="ar-JO" sz="2100" dirty="0"/>
              <a:t>اختيار ما إذا كنت تريد الحصول على إشعارات عن مجموعة المختارات هذه أم لا</a:t>
            </a:r>
          </a:p>
          <a:p>
            <a:pPr marL="800100" lvl="1" indent="-342900" fontAlgn="base"/>
            <a:r>
              <a:rPr lang="ar-JO" sz="2100" dirty="0"/>
              <a:t>إلغاء متابعة مجموعة مختاراتك في أي وقت</a:t>
            </a:r>
          </a:p>
          <a:p>
            <a:pPr marL="800100" lvl="1" indent="-342900" fontAlgn="base"/>
            <a:r>
              <a:rPr lang="ar-JO" sz="2100" b="1" u="sng" dirty="0"/>
              <a:t>لا يمكنك نشر منشورات في أي مجموعة مختارات تتابعها. </a:t>
            </a:r>
            <a:endParaRPr lang="en-US" b="1" u="sng"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23</a:t>
            </a:fld>
            <a:endParaRPr lang="en-GB"/>
          </a:p>
        </p:txBody>
      </p:sp>
    </p:spTree>
    <p:extLst>
      <p:ext uri="{BB962C8B-B14F-4D97-AF65-F5344CB8AC3E}">
        <p14:creationId xmlns:p14="http://schemas.microsoft.com/office/powerpoint/2010/main" val="3025288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المختارات </a:t>
            </a:r>
            <a:r>
              <a:rPr lang="en-US" dirty="0"/>
              <a:t>Collections</a:t>
            </a:r>
            <a:r>
              <a:rPr lang="ar-JO" dirty="0"/>
              <a:t> </a:t>
            </a:r>
            <a:br>
              <a:rPr lang="ar-JO" dirty="0"/>
            </a:br>
            <a:endParaRPr lang="en-US" dirty="0"/>
          </a:p>
        </p:txBody>
      </p:sp>
      <p:sp>
        <p:nvSpPr>
          <p:cNvPr id="3" name="Content Placeholder 2"/>
          <p:cNvSpPr>
            <a:spLocks noGrp="1"/>
          </p:cNvSpPr>
          <p:nvPr>
            <p:ph idx="1"/>
          </p:nvPr>
        </p:nvSpPr>
        <p:spPr/>
        <p:txBody>
          <a:bodyPr/>
          <a:lstStyle/>
          <a:p>
            <a:r>
              <a:rPr lang="ar-JO" b="0" dirty="0"/>
              <a:t>لإنشاء مختارات جديدة أو رؤية المختارات التي تتابعها، قم بالذهاب إلى </a:t>
            </a:r>
            <a:r>
              <a:rPr lang="en-US" b="0" dirty="0"/>
              <a:t>Profile</a:t>
            </a:r>
            <a:r>
              <a:rPr lang="ar-JO" b="0" dirty="0"/>
              <a:t> ثم </a:t>
            </a:r>
            <a:r>
              <a:rPr lang="en-US" b="0" dirty="0"/>
              <a:t> view all</a:t>
            </a:r>
          </a:p>
        </p:txBody>
      </p:sp>
      <p:sp>
        <p:nvSpPr>
          <p:cNvPr id="4" name="Slide Number Placeholder 3"/>
          <p:cNvSpPr>
            <a:spLocks noGrp="1"/>
          </p:cNvSpPr>
          <p:nvPr>
            <p:ph type="sldNum" sz="quarter" idx="12"/>
          </p:nvPr>
        </p:nvSpPr>
        <p:spPr/>
        <p:txBody>
          <a:bodyPr/>
          <a:lstStyle/>
          <a:p>
            <a:fld id="{A85E95EA-764A-438A-AB2D-615555310C78}" type="slidenum">
              <a:rPr lang="en-GB" smtClean="0"/>
              <a:pPr/>
              <a:t>24</a:t>
            </a:fld>
            <a:endParaRPr lang="en-GB"/>
          </a:p>
        </p:txBody>
      </p:sp>
      <p:pic>
        <p:nvPicPr>
          <p:cNvPr id="5" name="Picture 4"/>
          <p:cNvPicPr>
            <a:picLocks noChangeAspect="1"/>
          </p:cNvPicPr>
          <p:nvPr/>
        </p:nvPicPr>
        <p:blipFill>
          <a:blip r:embed="rId2"/>
          <a:stretch>
            <a:fillRect/>
          </a:stretch>
        </p:blipFill>
        <p:spPr>
          <a:xfrm>
            <a:off x="727095" y="2527623"/>
            <a:ext cx="7080210" cy="3827140"/>
          </a:xfrm>
          <a:prstGeom prst="rect">
            <a:avLst/>
          </a:prstGeom>
        </p:spPr>
      </p:pic>
      <p:cxnSp>
        <p:nvCxnSpPr>
          <p:cNvPr id="7" name="Straight Arrow Connector 6"/>
          <p:cNvCxnSpPr/>
          <p:nvPr/>
        </p:nvCxnSpPr>
        <p:spPr>
          <a:xfrm flipH="1">
            <a:off x="7162800" y="2438400"/>
            <a:ext cx="685800" cy="243840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373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المختارات </a:t>
            </a:r>
            <a:r>
              <a:rPr lang="en-US" dirty="0"/>
              <a:t>Collections</a:t>
            </a:r>
            <a:r>
              <a:rPr lang="ar-JO" dirty="0"/>
              <a:t> </a:t>
            </a:r>
            <a:br>
              <a:rPr lang="ar-JO" dirty="0"/>
            </a:br>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25</a:t>
            </a:fld>
            <a:endParaRPr lang="en-GB"/>
          </a:p>
        </p:txBody>
      </p:sp>
      <p:sp>
        <p:nvSpPr>
          <p:cNvPr id="5" name="Content Placeholder 4"/>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b="0" dirty="0"/>
              <a:t>تتكون صفحة المختارات من:</a:t>
            </a:r>
          </a:p>
          <a:p>
            <a:pPr marL="800100" lvl="1" indent="-342900"/>
            <a:r>
              <a:rPr lang="ar-JO" b="0" dirty="0"/>
              <a:t>المختارات المملوكة </a:t>
            </a:r>
            <a:r>
              <a:rPr lang="en-US" b="0" dirty="0"/>
              <a:t>Owned</a:t>
            </a:r>
            <a:endParaRPr lang="ar-JO" b="0" dirty="0"/>
          </a:p>
          <a:p>
            <a:pPr marL="800100" lvl="1" indent="-342900"/>
            <a:r>
              <a:rPr lang="ar-JO" b="0" dirty="0"/>
              <a:t>المختارات المتابَعة</a:t>
            </a:r>
            <a:r>
              <a:rPr lang="en-US" b="0" dirty="0"/>
              <a:t>following </a:t>
            </a:r>
            <a:r>
              <a:rPr lang="ar-JO" b="0" dirty="0"/>
              <a:t>.</a:t>
            </a:r>
          </a:p>
        </p:txBody>
      </p:sp>
      <p:pic>
        <p:nvPicPr>
          <p:cNvPr id="3" name="Picture 2">
            <a:extLst>
              <a:ext uri="{FF2B5EF4-FFF2-40B4-BE49-F238E27FC236}">
                <a16:creationId xmlns:a16="http://schemas.microsoft.com/office/drawing/2014/main" id="{F4779E09-A89C-4887-8063-887FE8273844}"/>
              </a:ext>
            </a:extLst>
          </p:cNvPr>
          <p:cNvPicPr>
            <a:picLocks noChangeAspect="1"/>
          </p:cNvPicPr>
          <p:nvPr/>
        </p:nvPicPr>
        <p:blipFill>
          <a:blip r:embed="rId2"/>
          <a:stretch>
            <a:fillRect/>
          </a:stretch>
        </p:blipFill>
        <p:spPr>
          <a:xfrm>
            <a:off x="1733107" y="3200400"/>
            <a:ext cx="5833187" cy="3495675"/>
          </a:xfrm>
          <a:prstGeom prst="rect">
            <a:avLst/>
          </a:prstGeom>
        </p:spPr>
      </p:pic>
    </p:spTree>
    <p:extLst>
      <p:ext uri="{BB962C8B-B14F-4D97-AF65-F5344CB8AC3E}">
        <p14:creationId xmlns:p14="http://schemas.microsoft.com/office/powerpoint/2010/main" val="814869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المختارات </a:t>
            </a:r>
            <a:r>
              <a:rPr lang="en-US" dirty="0"/>
              <a:t>Collections</a:t>
            </a:r>
            <a:r>
              <a:rPr lang="ar-JO" dirty="0"/>
              <a:t> </a:t>
            </a:r>
            <a:br>
              <a:rPr lang="ar-JO" dirty="0"/>
            </a:br>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26</a:t>
            </a:fld>
            <a:endParaRPr lang="en-GB"/>
          </a:p>
        </p:txBody>
      </p:sp>
      <p:sp>
        <p:nvSpPr>
          <p:cNvPr id="7" name="Content Placeholder 4"/>
          <p:cNvSpPr txBox="1">
            <a:spLocks/>
          </p:cNvSpPr>
          <p:nvPr/>
        </p:nvSpPr>
        <p:spPr>
          <a:xfrm>
            <a:off x="457200" y="1752600"/>
            <a:ext cx="7620000" cy="4373563"/>
          </a:xfrm>
          <a:prstGeom prst="rect">
            <a:avLst/>
          </a:prstGeom>
        </p:spPr>
        <p:txBody>
          <a:bodyPr vert="horz" lIns="91440" tIns="45720" rIns="91440" bIns="45720" rtlCol="0">
            <a:normAutofit/>
          </a:bodyPr>
          <a:lst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chemeClr val="tx2"/>
              </a:buClr>
              <a:buFont typeface="Arial" panose="020B0604020202020204" pitchFamily="34" charset="0"/>
              <a:buChar char="•"/>
            </a:pPr>
            <a:r>
              <a:rPr lang="ar-JO" b="0" dirty="0"/>
              <a:t>لإنشاء مختارات:</a:t>
            </a:r>
            <a:endParaRPr lang="en-US" dirty="0"/>
          </a:p>
        </p:txBody>
      </p:sp>
      <p:pic>
        <p:nvPicPr>
          <p:cNvPr id="3" name="Picture 2"/>
          <p:cNvPicPr>
            <a:picLocks noChangeAspect="1"/>
          </p:cNvPicPr>
          <p:nvPr/>
        </p:nvPicPr>
        <p:blipFill>
          <a:blip r:embed="rId2"/>
          <a:stretch>
            <a:fillRect/>
          </a:stretch>
        </p:blipFill>
        <p:spPr>
          <a:xfrm>
            <a:off x="198120" y="2192434"/>
            <a:ext cx="4038600" cy="4324350"/>
          </a:xfrm>
          <a:prstGeom prst="rect">
            <a:avLst/>
          </a:prstGeom>
        </p:spPr>
      </p:pic>
      <p:pic>
        <p:nvPicPr>
          <p:cNvPr id="8" name="Picture 7">
            <a:extLst>
              <a:ext uri="{FF2B5EF4-FFF2-40B4-BE49-F238E27FC236}">
                <a16:creationId xmlns:a16="http://schemas.microsoft.com/office/drawing/2014/main" id="{9F2F801B-4BC1-4B59-B843-3E8F1311FCFB}"/>
              </a:ext>
            </a:extLst>
          </p:cNvPr>
          <p:cNvPicPr>
            <a:picLocks noChangeAspect="1"/>
          </p:cNvPicPr>
          <p:nvPr/>
        </p:nvPicPr>
        <p:blipFill>
          <a:blip r:embed="rId3"/>
          <a:stretch>
            <a:fillRect/>
          </a:stretch>
        </p:blipFill>
        <p:spPr>
          <a:xfrm>
            <a:off x="4495800" y="2192434"/>
            <a:ext cx="3661112" cy="2952750"/>
          </a:xfrm>
          <a:prstGeom prst="rect">
            <a:avLst/>
          </a:prstGeom>
        </p:spPr>
      </p:pic>
    </p:spTree>
    <p:extLst>
      <p:ext uri="{BB962C8B-B14F-4D97-AF65-F5344CB8AC3E}">
        <p14:creationId xmlns:p14="http://schemas.microsoft.com/office/powerpoint/2010/main" val="1157347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المختارات </a:t>
            </a:r>
            <a:r>
              <a:rPr lang="en-US" dirty="0"/>
              <a:t>Collections</a:t>
            </a:r>
            <a:r>
              <a:rPr lang="ar-JO" dirty="0"/>
              <a:t> </a:t>
            </a:r>
            <a:br>
              <a:rPr lang="ar-JO" dirty="0"/>
            </a:br>
            <a:endParaRPr lang="en-US" dirty="0"/>
          </a:p>
        </p:txBody>
      </p:sp>
      <p:sp>
        <p:nvSpPr>
          <p:cNvPr id="3" name="Content Placeholder 2"/>
          <p:cNvSpPr>
            <a:spLocks noGrp="1"/>
          </p:cNvSpPr>
          <p:nvPr>
            <p:ph idx="1"/>
          </p:nvPr>
        </p:nvSpPr>
        <p:spPr/>
        <p:txBody>
          <a:bodyPr/>
          <a:lstStyle/>
          <a:p>
            <a:pPr marL="342900" indent="-342900">
              <a:buClr>
                <a:schemeClr val="tx2"/>
              </a:buClr>
              <a:buFont typeface="Arial" panose="020B0604020202020204" pitchFamily="34" charset="0"/>
              <a:buChar char="•"/>
            </a:pPr>
            <a:r>
              <a:rPr lang="ar-JO" b="0" dirty="0"/>
              <a:t>لإنشاء مختارات حدد:</a:t>
            </a:r>
            <a:endParaRPr lang="en-US" b="0" dirty="0"/>
          </a:p>
          <a:p>
            <a:pPr marL="800100" lvl="1" indent="-342900"/>
            <a:r>
              <a:rPr lang="ar-JO" dirty="0"/>
              <a:t>اسم صفحة المختارات</a:t>
            </a:r>
          </a:p>
          <a:p>
            <a:pPr marL="800100" lvl="1" indent="-342900"/>
            <a:r>
              <a:rPr lang="ar-JO" dirty="0"/>
              <a:t>الشعار </a:t>
            </a:r>
            <a:r>
              <a:rPr lang="en-US" dirty="0"/>
              <a:t>tagline</a:t>
            </a:r>
            <a:endParaRPr lang="ar-JO" dirty="0"/>
          </a:p>
          <a:p>
            <a:pPr marL="800100" lvl="1" indent="-342900"/>
            <a:r>
              <a:rPr lang="ar-JO" dirty="0"/>
              <a:t>لون صفحة المختارات</a:t>
            </a:r>
          </a:p>
          <a:p>
            <a:pPr marL="800100" lvl="1" indent="-342900"/>
            <a:r>
              <a:rPr lang="ar-JO" dirty="0"/>
              <a:t>خصوصية صفحة المختارات</a:t>
            </a:r>
          </a:p>
          <a:p>
            <a:pPr marL="800100" lvl="1" indent="-342900"/>
            <a:r>
              <a:rPr lang="ar-JO" dirty="0"/>
              <a:t>المتابعة التلقائية</a:t>
            </a:r>
            <a:endParaRPr lang="en-US" dirty="0"/>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27</a:t>
            </a:fld>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2776904"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5410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المختارات </a:t>
            </a:r>
            <a:r>
              <a:rPr lang="en-US" dirty="0"/>
              <a:t>Collections</a:t>
            </a:r>
            <a:br>
              <a:rPr lang="ar-JO" dirty="0"/>
            </a:br>
            <a:endParaRPr lang="en-US" dirty="0"/>
          </a:p>
        </p:txBody>
      </p:sp>
      <p:sp>
        <p:nvSpPr>
          <p:cNvPr id="3" name="Content Placeholder 2"/>
          <p:cNvSpPr>
            <a:spLocks noGrp="1"/>
          </p:cNvSpPr>
          <p:nvPr>
            <p:ph idx="1"/>
          </p:nvPr>
        </p:nvSpPr>
        <p:spPr>
          <a:xfrm>
            <a:off x="6019800" y="1524000"/>
            <a:ext cx="2438400" cy="4602163"/>
          </a:xfrm>
        </p:spPr>
        <p:txBody>
          <a:bodyPr>
            <a:normAutofit/>
          </a:bodyPr>
          <a:lstStyle/>
          <a:p>
            <a:r>
              <a:rPr lang="ar-JO" b="0" dirty="0"/>
              <a:t>عند انشاء مجموعة المختارات ستلاحظ:</a:t>
            </a:r>
          </a:p>
          <a:p>
            <a:r>
              <a:rPr lang="ar-JO" b="0" dirty="0"/>
              <a:t>اسم صاحب مجموعة المختارات</a:t>
            </a:r>
          </a:p>
          <a:p>
            <a:endParaRPr lang="ar-JO" b="0" dirty="0"/>
          </a:p>
          <a:p>
            <a:r>
              <a:rPr lang="ar-JO" b="0" dirty="0"/>
              <a:t>اسم مجموعة المختارات</a:t>
            </a:r>
          </a:p>
          <a:p>
            <a:endParaRPr lang="ar-JO" b="0" dirty="0"/>
          </a:p>
          <a:p>
            <a:r>
              <a:rPr lang="ar-JO" b="0" dirty="0"/>
              <a:t>عدد المتابعين وعدد المنشورات والخصوصية</a:t>
            </a:r>
          </a:p>
          <a:p>
            <a:endParaRPr lang="ar-JO" b="0" dirty="0"/>
          </a:p>
          <a:p>
            <a:endParaRPr lang="ar-JO"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28</a:t>
            </a:fld>
            <a:endParaRPr lang="en-GB"/>
          </a:p>
        </p:txBody>
      </p:sp>
      <p:pic>
        <p:nvPicPr>
          <p:cNvPr id="6" name="Picture 5"/>
          <p:cNvPicPr>
            <a:picLocks noChangeAspect="1"/>
          </p:cNvPicPr>
          <p:nvPr/>
        </p:nvPicPr>
        <p:blipFill>
          <a:blip r:embed="rId2"/>
          <a:stretch>
            <a:fillRect/>
          </a:stretch>
        </p:blipFill>
        <p:spPr>
          <a:xfrm>
            <a:off x="228600" y="1524000"/>
            <a:ext cx="5791200" cy="4554701"/>
          </a:xfrm>
          <a:prstGeom prst="rect">
            <a:avLst/>
          </a:prstGeom>
        </p:spPr>
      </p:pic>
      <p:cxnSp>
        <p:nvCxnSpPr>
          <p:cNvPr id="8" name="Straight Arrow Connector 7"/>
          <p:cNvCxnSpPr/>
          <p:nvPr/>
        </p:nvCxnSpPr>
        <p:spPr>
          <a:xfrm flipH="1">
            <a:off x="1219200" y="2658350"/>
            <a:ext cx="5513231" cy="957124"/>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H="1">
            <a:off x="1371600" y="3733800"/>
            <a:ext cx="5029200" cy="30480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H="1" flipV="1">
            <a:off x="1371602" y="4396582"/>
            <a:ext cx="4800598" cy="48021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9880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المنتديات </a:t>
            </a:r>
            <a:r>
              <a:rPr lang="en-US" dirty="0"/>
              <a:t>Communities</a:t>
            </a:r>
            <a:br>
              <a:rPr lang="ar-JO" dirty="0"/>
            </a:br>
            <a:endParaRPr lang="ar-JO"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b="0" dirty="0"/>
              <a:t>يمكنك من خلال المنتديات مشاركة المحتوى وإجراء دردشات مع الأشخاص الذين يشاركونك اهتماماتك.</a:t>
            </a:r>
          </a:p>
          <a:p>
            <a:pPr marL="342900" indent="-342900">
              <a:buClr>
                <a:schemeClr val="tx2"/>
              </a:buClr>
              <a:buFont typeface="Arial" panose="020B0604020202020204" pitchFamily="34" charset="0"/>
              <a:buChar char="•"/>
            </a:pPr>
            <a:r>
              <a:rPr lang="ar-JO" b="0" dirty="0"/>
              <a:t>تظهر المشاركات من المنتديات التي تنضم إليها في ساحة مشاركاتك.</a:t>
            </a:r>
          </a:p>
          <a:p>
            <a:pPr marL="342900" indent="-342900">
              <a:buClr>
                <a:schemeClr val="tx2"/>
              </a:buClr>
              <a:buFont typeface="Arial" panose="020B0604020202020204" pitchFamily="34" charset="0"/>
              <a:buChar char="•"/>
            </a:pPr>
            <a:r>
              <a:rPr lang="ar-JO" b="0" dirty="0"/>
              <a:t>عند </a:t>
            </a:r>
            <a:r>
              <a:rPr lang="ar-JO" b="0" u="sng" dirty="0"/>
              <a:t>الانضمام</a:t>
            </a:r>
            <a:r>
              <a:rPr lang="ar-JO" b="0" dirty="0"/>
              <a:t> إلى منتدى يمكنك:</a:t>
            </a:r>
          </a:p>
          <a:p>
            <a:pPr marL="800100" lvl="1" indent="-342900" fontAlgn="base"/>
            <a:r>
              <a:rPr lang="ar-JO" dirty="0"/>
              <a:t>الاطلاع على المشاركات التي نشرها الأشخاص الآخرون على هذا المنتدى في ساحة مشاركاتك</a:t>
            </a:r>
          </a:p>
          <a:p>
            <a:pPr marL="800100" lvl="1" indent="-342900" fontAlgn="base"/>
            <a:r>
              <a:rPr lang="ar-JO" dirty="0"/>
              <a:t>نشر المشاركات على هذا المنتدى لكي يراها الأعضاء الآخرون</a:t>
            </a:r>
          </a:p>
          <a:p>
            <a:pPr marL="800100" lvl="1" indent="-342900" fontAlgn="base"/>
            <a:r>
              <a:rPr lang="ar-JO" dirty="0"/>
              <a:t>التعليق على المشاركات في هذا المنتدى</a:t>
            </a:r>
          </a:p>
          <a:p>
            <a:pPr marL="800100" lvl="1" indent="-342900" fontAlgn="base"/>
            <a:r>
              <a:rPr lang="ar-JO" dirty="0"/>
              <a:t>مغادرة هذا المنتدى في أي وقت</a:t>
            </a:r>
            <a:endParaRPr lang="ar-JO"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29</a:t>
            </a:fld>
            <a:endParaRPr lang="en-GB"/>
          </a:p>
        </p:txBody>
      </p:sp>
    </p:spTree>
    <p:extLst>
      <p:ext uri="{BB962C8B-B14F-4D97-AF65-F5344CB8AC3E}">
        <p14:creationId xmlns:p14="http://schemas.microsoft.com/office/powerpoint/2010/main" val="2793644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الدخول الى جوجل+</a:t>
            </a:r>
            <a:br>
              <a:rPr lang="ar-JO"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a:t>
            </a:fld>
            <a:endParaRPr lang="en-GB"/>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077494"/>
            <a:ext cx="2104571" cy="4399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txBox="1">
            <a:spLocks/>
          </p:cNvSpPr>
          <p:nvPr/>
        </p:nvSpPr>
        <p:spPr>
          <a:xfrm>
            <a:off x="457200" y="1752600"/>
            <a:ext cx="7620000" cy="4373563"/>
          </a:xfrm>
          <a:prstGeom prst="rect">
            <a:avLst/>
          </a:prstGeom>
        </p:spPr>
        <p:txBody>
          <a:bodyPr vert="horz" lIns="91440" tIns="45720" rIns="91440" bIns="45720" rtlCol="0">
            <a:normAutofit/>
          </a:bodyPr>
          <a:lst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chemeClr val="tx2"/>
              </a:buClr>
            </a:pPr>
            <a:r>
              <a:rPr lang="ar-JO" b="0" dirty="0"/>
              <a:t>تسجيل الدخول			افتح حسابًا في جوجل+</a:t>
            </a:r>
            <a:endParaRPr lang="en-US" b="0"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167" y="2209799"/>
            <a:ext cx="2034548" cy="1840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0166" y="4176913"/>
            <a:ext cx="2059947" cy="2071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7111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المنتديات </a:t>
            </a:r>
            <a:r>
              <a:rPr lang="en-US" dirty="0"/>
              <a:t>Communities</a:t>
            </a:r>
            <a:br>
              <a:rPr lang="ar-JO" dirty="0"/>
            </a:br>
            <a:endParaRPr lang="ar-JO"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b="0" dirty="0"/>
              <a:t>عند </a:t>
            </a:r>
            <a:r>
              <a:rPr lang="ar-JO" b="0" u="sng" dirty="0"/>
              <a:t>إنشاء</a:t>
            </a:r>
            <a:r>
              <a:rPr lang="ar-JO" b="0" dirty="0"/>
              <a:t> منتدى يمكنك:</a:t>
            </a:r>
          </a:p>
          <a:p>
            <a:pPr marL="800100" lvl="1" indent="-342900" fontAlgn="base"/>
            <a:r>
              <a:rPr lang="ar-JO" dirty="0"/>
              <a:t>اختيار من يمكنه مشاهدة المنتدى والانضمام إليه</a:t>
            </a:r>
          </a:p>
          <a:p>
            <a:pPr marL="800100" lvl="1" indent="-342900" fontAlgn="base"/>
            <a:r>
              <a:rPr lang="ar-JO" dirty="0"/>
              <a:t>إضافة أشخاص آخرين كمشرفين ومالكين</a:t>
            </a:r>
          </a:p>
          <a:p>
            <a:pPr marL="800100" lvl="1" indent="-342900" fontAlgn="base"/>
            <a:r>
              <a:rPr lang="ar-JO" dirty="0"/>
              <a:t>إزالة شخص من المنتدى</a:t>
            </a:r>
          </a:p>
          <a:p>
            <a:pPr marL="800100" lvl="1" indent="-342900" fontAlgn="base"/>
            <a:r>
              <a:rPr lang="ar-JO" dirty="0"/>
              <a:t>الإشراف على المشاركات والتعليقات في المنتدى</a:t>
            </a:r>
          </a:p>
          <a:p>
            <a:pPr marL="800100" lvl="1" indent="-342900" fontAlgn="base"/>
            <a:r>
              <a:rPr lang="ar-JO" dirty="0"/>
              <a:t>تعديل شكل صفحة المنتدى</a:t>
            </a:r>
          </a:p>
          <a:p>
            <a:pPr marL="800100" lvl="1" indent="-342900" fontAlgn="base"/>
            <a:r>
              <a:rPr lang="ar-JO" dirty="0"/>
              <a:t>حذف المنتدى</a:t>
            </a:r>
            <a:endParaRPr lang="ar-JO"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30</a:t>
            </a:fld>
            <a:endParaRPr lang="en-GB"/>
          </a:p>
        </p:txBody>
      </p:sp>
    </p:spTree>
    <p:extLst>
      <p:ext uri="{BB962C8B-B14F-4D97-AF65-F5344CB8AC3E}">
        <p14:creationId xmlns:p14="http://schemas.microsoft.com/office/powerpoint/2010/main" val="3423405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المنتديات </a:t>
            </a:r>
            <a:r>
              <a:rPr lang="en-US" dirty="0"/>
              <a:t>Communities</a:t>
            </a:r>
            <a:br>
              <a:rPr lang="ar-JO" dirty="0"/>
            </a:br>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31</a:t>
            </a:fld>
            <a:endParaRPr lang="en-GB"/>
          </a:p>
        </p:txBody>
      </p:sp>
      <p:sp>
        <p:nvSpPr>
          <p:cNvPr id="5" name="Content Placeholder 4"/>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b="0" dirty="0"/>
              <a:t>تتكون صفحة المنتديات من:</a:t>
            </a:r>
          </a:p>
          <a:p>
            <a:pPr marL="800100" lvl="1" indent="-342900"/>
            <a:r>
              <a:rPr lang="ar-JO" dirty="0"/>
              <a:t>المنتديات </a:t>
            </a:r>
            <a:r>
              <a:rPr lang="ar-JO" b="0" dirty="0"/>
              <a:t>التي </a:t>
            </a:r>
            <a:r>
              <a:rPr lang="ar-JO" dirty="0"/>
              <a:t>تمت زيارتها مؤخرًا</a:t>
            </a:r>
            <a:r>
              <a:rPr lang="ar-JO" b="0" dirty="0"/>
              <a:t>.</a:t>
            </a:r>
          </a:p>
          <a:p>
            <a:pPr marL="800100" lvl="1" indent="-342900"/>
            <a:r>
              <a:rPr lang="ar-JO" dirty="0"/>
              <a:t>منتدياتك.</a:t>
            </a:r>
            <a:endParaRPr lang="en-US" b="0" dirty="0"/>
          </a:p>
        </p:txBody>
      </p:sp>
      <p:pic>
        <p:nvPicPr>
          <p:cNvPr id="3" name="Picture 2">
            <a:extLst>
              <a:ext uri="{FF2B5EF4-FFF2-40B4-BE49-F238E27FC236}">
                <a16:creationId xmlns:a16="http://schemas.microsoft.com/office/drawing/2014/main" id="{478F5CA4-ABD6-4D97-ADED-499844C92CD8}"/>
              </a:ext>
            </a:extLst>
          </p:cNvPr>
          <p:cNvPicPr>
            <a:picLocks noChangeAspect="1"/>
          </p:cNvPicPr>
          <p:nvPr/>
        </p:nvPicPr>
        <p:blipFill>
          <a:blip r:embed="rId2"/>
          <a:stretch>
            <a:fillRect/>
          </a:stretch>
        </p:blipFill>
        <p:spPr>
          <a:xfrm>
            <a:off x="990600" y="3112339"/>
            <a:ext cx="6553200" cy="3323313"/>
          </a:xfrm>
          <a:prstGeom prst="rect">
            <a:avLst/>
          </a:prstGeom>
        </p:spPr>
      </p:pic>
    </p:spTree>
    <p:extLst>
      <p:ext uri="{BB962C8B-B14F-4D97-AF65-F5344CB8AC3E}">
        <p14:creationId xmlns:p14="http://schemas.microsoft.com/office/powerpoint/2010/main" val="902690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المنتديات </a:t>
            </a:r>
            <a:r>
              <a:rPr lang="en-US" dirty="0"/>
              <a:t>Communities</a:t>
            </a:r>
            <a:br>
              <a:rPr lang="ar-JO" dirty="0"/>
            </a:br>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32</a:t>
            </a:fld>
            <a:endParaRPr lang="en-GB"/>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b="0" dirty="0"/>
              <a:t>لإنشاء منتدى:</a:t>
            </a:r>
            <a:endParaRPr lang="en-US" b="0"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2" y="2306186"/>
            <a:ext cx="3679139" cy="1469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2400" y="4267201"/>
            <a:ext cx="2590800" cy="923330"/>
          </a:xfrm>
          <a:prstGeom prst="rect">
            <a:avLst/>
          </a:prstGeom>
          <a:noFill/>
        </p:spPr>
        <p:txBody>
          <a:bodyPr wrap="square" rtlCol="0">
            <a:spAutoFit/>
          </a:bodyPr>
          <a:lstStyle/>
          <a:p>
            <a:pPr algn="r" rtl="1"/>
            <a:r>
              <a:rPr lang="ar-JO" dirty="0"/>
              <a:t>تحديد إمكانية انضمام الأعضاء الجدد مباشرة أو بعد موافقة صاحب المنتدى</a:t>
            </a:r>
            <a:endParaRPr lang="en-US" dirty="0"/>
          </a:p>
        </p:txBody>
      </p:sp>
      <p:pic>
        <p:nvPicPr>
          <p:cNvPr id="7" name="Picture 6"/>
          <p:cNvPicPr>
            <a:picLocks noChangeAspect="1"/>
          </p:cNvPicPr>
          <p:nvPr/>
        </p:nvPicPr>
        <p:blipFill>
          <a:blip r:embed="rId3"/>
          <a:stretch>
            <a:fillRect/>
          </a:stretch>
        </p:blipFill>
        <p:spPr>
          <a:xfrm>
            <a:off x="4118903" y="2095501"/>
            <a:ext cx="3800475" cy="4343400"/>
          </a:xfrm>
          <a:prstGeom prst="rect">
            <a:avLst/>
          </a:prstGeom>
        </p:spPr>
      </p:pic>
      <p:sp>
        <p:nvSpPr>
          <p:cNvPr id="9" name="TextBox 8"/>
          <p:cNvSpPr txBox="1"/>
          <p:nvPr/>
        </p:nvSpPr>
        <p:spPr>
          <a:xfrm>
            <a:off x="281942" y="5359202"/>
            <a:ext cx="2590800" cy="923330"/>
          </a:xfrm>
          <a:prstGeom prst="rect">
            <a:avLst/>
          </a:prstGeom>
          <a:noFill/>
        </p:spPr>
        <p:txBody>
          <a:bodyPr wrap="square" rtlCol="0">
            <a:spAutoFit/>
          </a:bodyPr>
          <a:lstStyle/>
          <a:p>
            <a:pPr algn="r" rtl="1"/>
            <a:r>
              <a:rPr lang="ar-JO" dirty="0"/>
              <a:t>تحديد ما اذا كان يريد صاحب المنتدى أن يراجع المنشورات قبل نشرها أو لا.</a:t>
            </a:r>
            <a:endParaRPr lang="en-US" dirty="0"/>
          </a:p>
        </p:txBody>
      </p:sp>
      <p:cxnSp>
        <p:nvCxnSpPr>
          <p:cNvPr id="10" name="Straight Arrow Connector 9"/>
          <p:cNvCxnSpPr/>
          <p:nvPr/>
        </p:nvCxnSpPr>
        <p:spPr>
          <a:xfrm>
            <a:off x="2895600" y="4557943"/>
            <a:ext cx="13716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895600" y="5562600"/>
            <a:ext cx="13716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2590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المنتديات </a:t>
            </a:r>
            <a:r>
              <a:rPr lang="en-US" dirty="0"/>
              <a:t>Communities</a:t>
            </a:r>
            <a:br>
              <a:rPr lang="ar-JO"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33</a:t>
            </a:fld>
            <a:endParaRPr lang="en-GB"/>
          </a:p>
        </p:txBody>
      </p:sp>
      <p:pic>
        <p:nvPicPr>
          <p:cNvPr id="5" name="Picture 4"/>
          <p:cNvPicPr>
            <a:picLocks noChangeAspect="1"/>
          </p:cNvPicPr>
          <p:nvPr/>
        </p:nvPicPr>
        <p:blipFill>
          <a:blip r:embed="rId2"/>
          <a:stretch>
            <a:fillRect/>
          </a:stretch>
        </p:blipFill>
        <p:spPr>
          <a:xfrm>
            <a:off x="685801" y="1390650"/>
            <a:ext cx="7010400" cy="5100088"/>
          </a:xfrm>
          <a:prstGeom prst="rect">
            <a:avLst/>
          </a:prstGeom>
        </p:spPr>
      </p:pic>
    </p:spTree>
    <p:extLst>
      <p:ext uri="{BB962C8B-B14F-4D97-AF65-F5344CB8AC3E}">
        <p14:creationId xmlns:p14="http://schemas.microsoft.com/office/powerpoint/2010/main" val="2687582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781A8-2C1D-4CE8-A578-97F9DA71785A}"/>
              </a:ext>
            </a:extLst>
          </p:cNvPr>
          <p:cNvSpPr>
            <a:spLocks noGrp="1"/>
          </p:cNvSpPr>
          <p:nvPr>
            <p:ph type="title"/>
          </p:nvPr>
        </p:nvSpPr>
        <p:spPr/>
        <p:txBody>
          <a:bodyPr/>
          <a:lstStyle/>
          <a:p>
            <a:r>
              <a:rPr lang="ar-JO" dirty="0"/>
              <a:t>المنتديات </a:t>
            </a:r>
            <a:r>
              <a:rPr lang="en-US" dirty="0"/>
              <a:t>Communities</a:t>
            </a:r>
            <a:br>
              <a:rPr lang="ar-JO" dirty="0"/>
            </a:br>
            <a:endParaRPr lang="en-US" dirty="0"/>
          </a:p>
        </p:txBody>
      </p:sp>
      <p:sp>
        <p:nvSpPr>
          <p:cNvPr id="3" name="Content Placeholder 2">
            <a:extLst>
              <a:ext uri="{FF2B5EF4-FFF2-40B4-BE49-F238E27FC236}">
                <a16:creationId xmlns:a16="http://schemas.microsoft.com/office/drawing/2014/main" id="{00147FF3-2559-4031-826A-DAC366617130}"/>
              </a:ext>
            </a:extLst>
          </p:cNvPr>
          <p:cNvSpPr>
            <a:spLocks noGrp="1"/>
          </p:cNvSpPr>
          <p:nvPr>
            <p:ph idx="1"/>
          </p:nvPr>
        </p:nvSpPr>
        <p:spPr/>
        <p:txBody>
          <a:bodyPr/>
          <a:lstStyle/>
          <a:p>
            <a:r>
              <a:rPr lang="ar-JO" dirty="0"/>
              <a:t>معلومات عامة عن المنتديات </a:t>
            </a:r>
            <a:r>
              <a:rPr lang="ar-JO" u="sng" dirty="0"/>
              <a:t>العامة</a:t>
            </a:r>
          </a:p>
          <a:p>
            <a:pPr marL="342900" indent="-342900">
              <a:buFont typeface="Arial" panose="020B0604020202020204" pitchFamily="34" charset="0"/>
              <a:buChar char="•"/>
            </a:pPr>
            <a:r>
              <a:rPr lang="ar-JO" b="0" dirty="0"/>
              <a:t>لا يمكن جعل المنتديات العامة منتديات خاصة في وقت لاحق.</a:t>
            </a:r>
          </a:p>
          <a:p>
            <a:pPr marL="342900" indent="-342900">
              <a:buFont typeface="Arial" panose="020B0604020202020204" pitchFamily="34" charset="0"/>
              <a:buChar char="•"/>
            </a:pPr>
            <a:r>
              <a:rPr lang="ar-JO" b="0" dirty="0"/>
              <a:t>يمكن لأي شخص الانضمام أو طلب الانضمام. ولكن إذا حصل شخص ما على رابط دعوة نشط، يمكنه الانضمام إلى المنتدى بدون طلب الانضمام.</a:t>
            </a:r>
          </a:p>
          <a:p>
            <a:pPr marL="342900" indent="-342900">
              <a:buFont typeface="Arial" panose="020B0604020202020204" pitchFamily="34" charset="0"/>
              <a:buChar char="•"/>
            </a:pPr>
            <a:r>
              <a:rPr lang="ar-JO" b="0" dirty="0"/>
              <a:t>يمكن لأي شخص الاطلاع على المنتديات العامة على الإنترنت ويمكن العثور عليها في عمليات البحث.</a:t>
            </a:r>
          </a:p>
          <a:p>
            <a:pPr marL="342900" indent="-342900">
              <a:buFont typeface="Arial" panose="020B0604020202020204" pitchFamily="34" charset="0"/>
              <a:buChar char="•"/>
            </a:pPr>
            <a:r>
              <a:rPr lang="ar-JO" b="0" dirty="0"/>
              <a:t>يمكن لأي شخص رؤية أعضاء المنتدى والمشاركات المنشورة فيه.</a:t>
            </a:r>
            <a:endParaRPr lang="en-US" b="0" dirty="0"/>
          </a:p>
        </p:txBody>
      </p:sp>
      <p:sp>
        <p:nvSpPr>
          <p:cNvPr id="4" name="Slide Number Placeholder 3">
            <a:extLst>
              <a:ext uri="{FF2B5EF4-FFF2-40B4-BE49-F238E27FC236}">
                <a16:creationId xmlns:a16="http://schemas.microsoft.com/office/drawing/2014/main" id="{6F4C0293-F2FA-430D-AE9D-63A24913164B}"/>
              </a:ext>
            </a:extLst>
          </p:cNvPr>
          <p:cNvSpPr>
            <a:spLocks noGrp="1"/>
          </p:cNvSpPr>
          <p:nvPr>
            <p:ph type="sldNum" sz="quarter" idx="12"/>
          </p:nvPr>
        </p:nvSpPr>
        <p:spPr/>
        <p:txBody>
          <a:bodyPr/>
          <a:lstStyle/>
          <a:p>
            <a:fld id="{A85E95EA-764A-438A-AB2D-615555310C78}" type="slidenum">
              <a:rPr lang="en-GB" smtClean="0"/>
              <a:pPr/>
              <a:t>34</a:t>
            </a:fld>
            <a:endParaRPr lang="en-GB"/>
          </a:p>
        </p:txBody>
      </p:sp>
    </p:spTree>
    <p:extLst>
      <p:ext uri="{BB962C8B-B14F-4D97-AF65-F5344CB8AC3E}">
        <p14:creationId xmlns:p14="http://schemas.microsoft.com/office/powerpoint/2010/main" val="2739708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4E49D-0B8B-406B-A683-5C9A14C14043}"/>
              </a:ext>
            </a:extLst>
          </p:cNvPr>
          <p:cNvSpPr>
            <a:spLocks noGrp="1"/>
          </p:cNvSpPr>
          <p:nvPr>
            <p:ph type="title"/>
          </p:nvPr>
        </p:nvSpPr>
        <p:spPr/>
        <p:txBody>
          <a:bodyPr/>
          <a:lstStyle/>
          <a:p>
            <a:r>
              <a:rPr lang="ar-JO" dirty="0"/>
              <a:t>المنتديات </a:t>
            </a:r>
            <a:r>
              <a:rPr lang="en-US" dirty="0"/>
              <a:t>Communities</a:t>
            </a:r>
            <a:br>
              <a:rPr lang="ar-JO" dirty="0"/>
            </a:br>
            <a:endParaRPr lang="en-US" dirty="0"/>
          </a:p>
        </p:txBody>
      </p:sp>
      <p:sp>
        <p:nvSpPr>
          <p:cNvPr id="3" name="Content Placeholder 2">
            <a:extLst>
              <a:ext uri="{FF2B5EF4-FFF2-40B4-BE49-F238E27FC236}">
                <a16:creationId xmlns:a16="http://schemas.microsoft.com/office/drawing/2014/main" id="{84C73010-F2E1-479B-9A06-225939FA293E}"/>
              </a:ext>
            </a:extLst>
          </p:cNvPr>
          <p:cNvSpPr>
            <a:spLocks noGrp="1"/>
          </p:cNvSpPr>
          <p:nvPr>
            <p:ph idx="1"/>
          </p:nvPr>
        </p:nvSpPr>
        <p:spPr/>
        <p:txBody>
          <a:bodyPr/>
          <a:lstStyle/>
          <a:p>
            <a:r>
              <a:rPr lang="ar-JO" dirty="0"/>
              <a:t>معلومات عامة عن المنتديات </a:t>
            </a:r>
            <a:r>
              <a:rPr lang="ar-JO" u="sng" dirty="0"/>
              <a:t>الخاصة</a:t>
            </a:r>
          </a:p>
          <a:p>
            <a:pPr marL="342900" indent="-342900">
              <a:buFont typeface="Arial" panose="020B0604020202020204" pitchFamily="34" charset="0"/>
              <a:buChar char="•"/>
            </a:pPr>
            <a:r>
              <a:rPr lang="ar-JO" b="0" dirty="0"/>
              <a:t>لا يمكن جعل المنتديات الخاصة منتديات عامة في وقت لاحق.</a:t>
            </a:r>
          </a:p>
          <a:p>
            <a:pPr marL="342900" indent="-342900">
              <a:buFont typeface="Arial" panose="020B0604020202020204" pitchFamily="34" charset="0"/>
              <a:buChar char="•"/>
            </a:pPr>
            <a:r>
              <a:rPr lang="ar-JO" b="0" dirty="0"/>
              <a:t>يمكن لأي شخص لديه إذن دخول إلى رابط دعوة نشط الانضمام إلى المنتدى.</a:t>
            </a:r>
          </a:p>
          <a:p>
            <a:pPr marL="342900" indent="-342900">
              <a:buFont typeface="Arial" panose="020B0604020202020204" pitchFamily="34" charset="0"/>
              <a:buChar char="•"/>
            </a:pPr>
            <a:r>
              <a:rPr lang="ar-JO" b="0" dirty="0"/>
              <a:t>لن يتمكن أحد من الاطلاع على المشاركات سوى الأعضاء.</a:t>
            </a:r>
          </a:p>
          <a:p>
            <a:pPr marL="342900" indent="-342900">
              <a:buFont typeface="Arial" panose="020B0604020202020204" pitchFamily="34" charset="0"/>
              <a:buChar char="•"/>
            </a:pPr>
            <a:r>
              <a:rPr lang="ar-JO" b="0" dirty="0"/>
              <a:t>لن يتمكن أحد من رؤية الأعضاء والمدعوين سوى الأشخاص الذين ينتمون إلى منتدى خاص.</a:t>
            </a:r>
          </a:p>
        </p:txBody>
      </p:sp>
      <p:sp>
        <p:nvSpPr>
          <p:cNvPr id="4" name="Slide Number Placeholder 3">
            <a:extLst>
              <a:ext uri="{FF2B5EF4-FFF2-40B4-BE49-F238E27FC236}">
                <a16:creationId xmlns:a16="http://schemas.microsoft.com/office/drawing/2014/main" id="{01C216EA-9DFD-488C-BA95-1271C330F0FE}"/>
              </a:ext>
            </a:extLst>
          </p:cNvPr>
          <p:cNvSpPr>
            <a:spLocks noGrp="1"/>
          </p:cNvSpPr>
          <p:nvPr>
            <p:ph type="sldNum" sz="quarter" idx="12"/>
          </p:nvPr>
        </p:nvSpPr>
        <p:spPr/>
        <p:txBody>
          <a:bodyPr/>
          <a:lstStyle/>
          <a:p>
            <a:fld id="{A85E95EA-764A-438A-AB2D-615555310C78}" type="slidenum">
              <a:rPr lang="en-GB" smtClean="0"/>
              <a:pPr/>
              <a:t>35</a:t>
            </a:fld>
            <a:endParaRPr lang="en-GB"/>
          </a:p>
        </p:txBody>
      </p:sp>
    </p:spTree>
    <p:extLst>
      <p:ext uri="{BB962C8B-B14F-4D97-AF65-F5344CB8AC3E}">
        <p14:creationId xmlns:p14="http://schemas.microsoft.com/office/powerpoint/2010/main" val="14529624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1EEAF-1A39-47FE-B278-68682BCB4783}"/>
              </a:ext>
            </a:extLst>
          </p:cNvPr>
          <p:cNvSpPr>
            <a:spLocks noGrp="1"/>
          </p:cNvSpPr>
          <p:nvPr>
            <p:ph type="title"/>
          </p:nvPr>
        </p:nvSpPr>
        <p:spPr/>
        <p:txBody>
          <a:bodyPr/>
          <a:lstStyle/>
          <a:p>
            <a:r>
              <a:rPr lang="ar-JO" dirty="0"/>
              <a:t>المنتديات </a:t>
            </a:r>
            <a:r>
              <a:rPr lang="en-US" dirty="0"/>
              <a:t>Communities</a:t>
            </a:r>
            <a:br>
              <a:rPr lang="ar-JO" dirty="0"/>
            </a:br>
            <a:endParaRPr lang="en-US" dirty="0"/>
          </a:p>
        </p:txBody>
      </p:sp>
      <p:sp>
        <p:nvSpPr>
          <p:cNvPr id="3" name="Content Placeholder 2">
            <a:extLst>
              <a:ext uri="{FF2B5EF4-FFF2-40B4-BE49-F238E27FC236}">
                <a16:creationId xmlns:a16="http://schemas.microsoft.com/office/drawing/2014/main" id="{AFDEC606-AFF3-49F5-9954-7AA93BC58260}"/>
              </a:ext>
            </a:extLst>
          </p:cNvPr>
          <p:cNvSpPr>
            <a:spLocks noGrp="1"/>
          </p:cNvSpPr>
          <p:nvPr>
            <p:ph idx="1"/>
          </p:nvPr>
        </p:nvSpPr>
        <p:spPr/>
        <p:txBody>
          <a:bodyPr/>
          <a:lstStyle/>
          <a:p>
            <a:r>
              <a:rPr lang="ar-JO" b="0" dirty="0"/>
              <a:t>عند إنشاء منتدى، تصبح أنت المالك، ويمكنك السماح للآخرين بالإشراف على هذا المنتدى أو إضافة مالك آخر، كما يمكنك تحديد مشاركات الأعضاء التي سيتم الإشراف عليها.</a:t>
            </a:r>
          </a:p>
          <a:p>
            <a:br>
              <a:rPr lang="ar-JO" dirty="0"/>
            </a:br>
            <a:endParaRPr lang="en-US" dirty="0"/>
          </a:p>
        </p:txBody>
      </p:sp>
      <p:sp>
        <p:nvSpPr>
          <p:cNvPr id="4" name="Slide Number Placeholder 3">
            <a:extLst>
              <a:ext uri="{FF2B5EF4-FFF2-40B4-BE49-F238E27FC236}">
                <a16:creationId xmlns:a16="http://schemas.microsoft.com/office/drawing/2014/main" id="{C0AC9C36-FFF0-434C-89FF-F8F7CD8216AA}"/>
              </a:ext>
            </a:extLst>
          </p:cNvPr>
          <p:cNvSpPr>
            <a:spLocks noGrp="1"/>
          </p:cNvSpPr>
          <p:nvPr>
            <p:ph type="sldNum" sz="quarter" idx="12"/>
          </p:nvPr>
        </p:nvSpPr>
        <p:spPr/>
        <p:txBody>
          <a:bodyPr/>
          <a:lstStyle/>
          <a:p>
            <a:fld id="{A85E95EA-764A-438A-AB2D-615555310C78}" type="slidenum">
              <a:rPr lang="en-GB" smtClean="0"/>
              <a:pPr/>
              <a:t>36</a:t>
            </a:fld>
            <a:endParaRPr lang="en-GB"/>
          </a:p>
        </p:txBody>
      </p:sp>
      <p:pic>
        <p:nvPicPr>
          <p:cNvPr id="6" name="Picture 5">
            <a:extLst>
              <a:ext uri="{FF2B5EF4-FFF2-40B4-BE49-F238E27FC236}">
                <a16:creationId xmlns:a16="http://schemas.microsoft.com/office/drawing/2014/main" id="{474A058D-5B1D-49EE-B4A3-7519B4036039}"/>
              </a:ext>
            </a:extLst>
          </p:cNvPr>
          <p:cNvPicPr>
            <a:picLocks noChangeAspect="1"/>
          </p:cNvPicPr>
          <p:nvPr/>
        </p:nvPicPr>
        <p:blipFill>
          <a:blip r:embed="rId2"/>
          <a:stretch>
            <a:fillRect/>
          </a:stretch>
        </p:blipFill>
        <p:spPr>
          <a:xfrm>
            <a:off x="3470104" y="2714223"/>
            <a:ext cx="3279889" cy="3611563"/>
          </a:xfrm>
          <a:prstGeom prst="rect">
            <a:avLst/>
          </a:prstGeom>
        </p:spPr>
      </p:pic>
    </p:spTree>
    <p:extLst>
      <p:ext uri="{BB962C8B-B14F-4D97-AF65-F5344CB8AC3E}">
        <p14:creationId xmlns:p14="http://schemas.microsoft.com/office/powerpoint/2010/main" val="2673954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0715A-3FDE-4E61-9B4A-DF560717F822}"/>
              </a:ext>
            </a:extLst>
          </p:cNvPr>
          <p:cNvSpPr>
            <a:spLocks noGrp="1"/>
          </p:cNvSpPr>
          <p:nvPr>
            <p:ph type="title"/>
          </p:nvPr>
        </p:nvSpPr>
        <p:spPr/>
        <p:txBody>
          <a:bodyPr/>
          <a:lstStyle/>
          <a:p>
            <a:r>
              <a:rPr lang="ar-JO" dirty="0"/>
              <a:t>المنتديات </a:t>
            </a:r>
            <a:r>
              <a:rPr lang="en-US" dirty="0"/>
              <a:t>Communities</a:t>
            </a:r>
            <a:br>
              <a:rPr lang="ar-JO" dirty="0"/>
            </a:br>
            <a:endParaRPr lang="en-US" dirty="0"/>
          </a:p>
        </p:txBody>
      </p:sp>
      <p:sp>
        <p:nvSpPr>
          <p:cNvPr id="3" name="Content Placeholder 2">
            <a:extLst>
              <a:ext uri="{FF2B5EF4-FFF2-40B4-BE49-F238E27FC236}">
                <a16:creationId xmlns:a16="http://schemas.microsoft.com/office/drawing/2014/main" id="{DF558758-49A0-4402-AAA0-3F48A2D27739}"/>
              </a:ext>
            </a:extLst>
          </p:cNvPr>
          <p:cNvSpPr>
            <a:spLocks noGrp="1"/>
          </p:cNvSpPr>
          <p:nvPr>
            <p:ph idx="1"/>
          </p:nvPr>
        </p:nvSpPr>
        <p:spPr/>
        <p:txBody>
          <a:bodyPr>
            <a:normAutofit fontScale="92500" lnSpcReduction="10000"/>
          </a:bodyPr>
          <a:lstStyle/>
          <a:p>
            <a:r>
              <a:rPr lang="ar-JO" dirty="0"/>
              <a:t>يمكن </a:t>
            </a:r>
            <a:r>
              <a:rPr lang="ar-JO" u="sng" dirty="0"/>
              <a:t>لمالك</a:t>
            </a:r>
            <a:r>
              <a:rPr lang="ar-JO" dirty="0"/>
              <a:t> المنتدى:</a:t>
            </a:r>
            <a:endParaRPr lang="ar-JO" b="0" dirty="0"/>
          </a:p>
          <a:p>
            <a:pPr marL="342900" indent="-342900" fontAlgn="base">
              <a:buFont typeface="Arial" panose="020B0604020202020204" pitchFamily="34" charset="0"/>
              <a:buChar char="•"/>
            </a:pPr>
            <a:r>
              <a:rPr lang="ar-JO" dirty="0"/>
              <a:t>دعوة الأشخاص</a:t>
            </a:r>
            <a:r>
              <a:rPr lang="ar-JO" b="0" dirty="0"/>
              <a:t> للانضمام إلى المنتدى</a:t>
            </a:r>
          </a:p>
          <a:p>
            <a:pPr marL="342900" indent="-342900" fontAlgn="base">
              <a:buFont typeface="Arial" panose="020B0604020202020204" pitchFamily="34" charset="0"/>
              <a:buChar char="•"/>
            </a:pPr>
            <a:r>
              <a:rPr lang="ar-JO" dirty="0"/>
              <a:t>الموافقة على طلبات</a:t>
            </a:r>
            <a:r>
              <a:rPr lang="ar-JO" b="0" dirty="0"/>
              <a:t> الانضمام</a:t>
            </a:r>
          </a:p>
          <a:p>
            <a:pPr marL="342900" indent="-342900" fontAlgn="base">
              <a:buFont typeface="Arial" panose="020B0604020202020204" pitchFamily="34" charset="0"/>
              <a:buChar char="•"/>
            </a:pPr>
            <a:r>
              <a:rPr lang="ar-JO" dirty="0"/>
              <a:t>حظر أو إزالة</a:t>
            </a:r>
            <a:r>
              <a:rPr lang="ar-JO" b="0" dirty="0"/>
              <a:t> الأشخاص</a:t>
            </a:r>
          </a:p>
          <a:p>
            <a:pPr marL="342900" indent="-342900" fontAlgn="base">
              <a:buFont typeface="Arial" panose="020B0604020202020204" pitchFamily="34" charset="0"/>
              <a:buChar char="•"/>
            </a:pPr>
            <a:r>
              <a:rPr lang="ar-JO" dirty="0"/>
              <a:t>تعديل المعلومات</a:t>
            </a:r>
            <a:r>
              <a:rPr lang="ar-JO" b="0" dirty="0"/>
              <a:t> المتعلقة بالمنتدى</a:t>
            </a:r>
          </a:p>
          <a:p>
            <a:pPr marL="342900" indent="-342900" fontAlgn="base">
              <a:buFont typeface="Arial" panose="020B0604020202020204" pitchFamily="34" charset="0"/>
              <a:buChar char="•"/>
            </a:pPr>
            <a:r>
              <a:rPr lang="ar-JO" dirty="0"/>
              <a:t>الإشراف على المشاركات والتعليقات</a:t>
            </a:r>
            <a:r>
              <a:rPr lang="ar-JO" b="0" dirty="0"/>
              <a:t>، بما في ذلك تثبيت المشاركات لإبرازها أو إزالة المشاركات أو التعليقات المسيئة</a:t>
            </a:r>
          </a:p>
          <a:p>
            <a:pPr marL="342900" indent="-342900" fontAlgn="base">
              <a:buFont typeface="Arial" panose="020B0604020202020204" pitchFamily="34" charset="0"/>
              <a:buChar char="•"/>
            </a:pPr>
            <a:r>
              <a:rPr lang="ar-JO" dirty="0"/>
              <a:t>التنازل </a:t>
            </a:r>
            <a:r>
              <a:rPr lang="ar-JO" b="0" dirty="0"/>
              <a:t>عن دور المالك والتحول إلى مشرف أو عضو</a:t>
            </a:r>
          </a:p>
          <a:p>
            <a:pPr marL="342900" indent="-342900" fontAlgn="base">
              <a:buFont typeface="Arial" panose="020B0604020202020204" pitchFamily="34" charset="0"/>
              <a:buChar char="•"/>
            </a:pPr>
            <a:r>
              <a:rPr lang="ar-JO" dirty="0"/>
              <a:t>منح الأعضاء الآخرين</a:t>
            </a:r>
            <a:r>
              <a:rPr lang="ar-JO" b="0" dirty="0"/>
              <a:t> دور المشرف أو المالك للمنتدى</a:t>
            </a:r>
          </a:p>
          <a:p>
            <a:pPr marL="342900" indent="-342900" fontAlgn="base">
              <a:buFont typeface="Arial" panose="020B0604020202020204" pitchFamily="34" charset="0"/>
              <a:buChar char="•"/>
            </a:pPr>
            <a:r>
              <a:rPr lang="ar-JO" dirty="0"/>
              <a:t>إزالة الأعضاء الآخرين</a:t>
            </a:r>
            <a:r>
              <a:rPr lang="ar-JO" b="0" dirty="0"/>
              <a:t> من دور المشرف أو المالك للمنتدى</a:t>
            </a:r>
          </a:p>
          <a:p>
            <a:pPr marL="342900" indent="-342900" fontAlgn="base">
              <a:buFont typeface="Arial" panose="020B0604020202020204" pitchFamily="34" charset="0"/>
              <a:buChar char="•"/>
            </a:pPr>
            <a:r>
              <a:rPr lang="ar-JO" dirty="0"/>
              <a:t>حذف</a:t>
            </a:r>
            <a:r>
              <a:rPr lang="ar-JO" b="0" dirty="0"/>
              <a:t> المنتدى</a:t>
            </a:r>
          </a:p>
          <a:p>
            <a:endParaRPr lang="en-US" dirty="0"/>
          </a:p>
        </p:txBody>
      </p:sp>
      <p:sp>
        <p:nvSpPr>
          <p:cNvPr id="4" name="Slide Number Placeholder 3">
            <a:extLst>
              <a:ext uri="{FF2B5EF4-FFF2-40B4-BE49-F238E27FC236}">
                <a16:creationId xmlns:a16="http://schemas.microsoft.com/office/drawing/2014/main" id="{A319E2AA-5D1F-453B-BD47-D910ABE78D15}"/>
              </a:ext>
            </a:extLst>
          </p:cNvPr>
          <p:cNvSpPr>
            <a:spLocks noGrp="1"/>
          </p:cNvSpPr>
          <p:nvPr>
            <p:ph type="sldNum" sz="quarter" idx="12"/>
          </p:nvPr>
        </p:nvSpPr>
        <p:spPr/>
        <p:txBody>
          <a:bodyPr/>
          <a:lstStyle/>
          <a:p>
            <a:fld id="{A85E95EA-764A-438A-AB2D-615555310C78}" type="slidenum">
              <a:rPr lang="en-GB" smtClean="0"/>
              <a:pPr/>
              <a:t>37</a:t>
            </a:fld>
            <a:endParaRPr lang="en-GB"/>
          </a:p>
        </p:txBody>
      </p:sp>
    </p:spTree>
    <p:extLst>
      <p:ext uri="{BB962C8B-B14F-4D97-AF65-F5344CB8AC3E}">
        <p14:creationId xmlns:p14="http://schemas.microsoft.com/office/powerpoint/2010/main" val="24149690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0715A-3FDE-4E61-9B4A-DF560717F822}"/>
              </a:ext>
            </a:extLst>
          </p:cNvPr>
          <p:cNvSpPr>
            <a:spLocks noGrp="1"/>
          </p:cNvSpPr>
          <p:nvPr>
            <p:ph type="title"/>
          </p:nvPr>
        </p:nvSpPr>
        <p:spPr/>
        <p:txBody>
          <a:bodyPr/>
          <a:lstStyle/>
          <a:p>
            <a:r>
              <a:rPr lang="ar-JO" dirty="0"/>
              <a:t>المنتديات </a:t>
            </a:r>
            <a:r>
              <a:rPr lang="en-US" dirty="0"/>
              <a:t>Communities</a:t>
            </a:r>
            <a:br>
              <a:rPr lang="ar-JO" dirty="0"/>
            </a:br>
            <a:endParaRPr lang="en-US" dirty="0"/>
          </a:p>
        </p:txBody>
      </p:sp>
      <p:sp>
        <p:nvSpPr>
          <p:cNvPr id="3" name="Content Placeholder 2">
            <a:extLst>
              <a:ext uri="{FF2B5EF4-FFF2-40B4-BE49-F238E27FC236}">
                <a16:creationId xmlns:a16="http://schemas.microsoft.com/office/drawing/2014/main" id="{DF558758-49A0-4402-AAA0-3F48A2D27739}"/>
              </a:ext>
            </a:extLst>
          </p:cNvPr>
          <p:cNvSpPr>
            <a:spLocks noGrp="1"/>
          </p:cNvSpPr>
          <p:nvPr>
            <p:ph idx="1"/>
          </p:nvPr>
        </p:nvSpPr>
        <p:spPr/>
        <p:txBody>
          <a:bodyPr>
            <a:normAutofit/>
          </a:bodyPr>
          <a:lstStyle/>
          <a:p>
            <a:r>
              <a:rPr lang="ar-JO" dirty="0"/>
              <a:t>يمكن </a:t>
            </a:r>
            <a:r>
              <a:rPr lang="ar-JO" u="sng" dirty="0"/>
              <a:t>لمشرف</a:t>
            </a:r>
            <a:r>
              <a:rPr lang="ar-JO" dirty="0"/>
              <a:t> المنتدى:</a:t>
            </a:r>
            <a:endParaRPr lang="ar-JO" b="0" dirty="0"/>
          </a:p>
          <a:p>
            <a:pPr marL="342900" indent="-342900" fontAlgn="base">
              <a:buFont typeface="Arial" panose="020B0604020202020204" pitchFamily="34" charset="0"/>
              <a:buChar char="•"/>
            </a:pPr>
            <a:r>
              <a:rPr lang="ar-JO" dirty="0"/>
              <a:t>دعوة الأشخاص</a:t>
            </a:r>
            <a:r>
              <a:rPr lang="ar-JO" b="0" dirty="0"/>
              <a:t> للانضمام إلى المنتدى</a:t>
            </a:r>
          </a:p>
          <a:p>
            <a:pPr marL="342900" indent="-342900" fontAlgn="base">
              <a:buFont typeface="Arial" panose="020B0604020202020204" pitchFamily="34" charset="0"/>
              <a:buChar char="•"/>
            </a:pPr>
            <a:r>
              <a:rPr lang="ar-JO" dirty="0"/>
              <a:t>الموافقة على طلبات</a:t>
            </a:r>
            <a:r>
              <a:rPr lang="ar-JO" b="0" dirty="0"/>
              <a:t> الانضمام</a:t>
            </a:r>
          </a:p>
          <a:p>
            <a:pPr marL="342900" indent="-342900" fontAlgn="base">
              <a:buFont typeface="Arial" panose="020B0604020202020204" pitchFamily="34" charset="0"/>
              <a:buChar char="•"/>
            </a:pPr>
            <a:r>
              <a:rPr lang="ar-JO" dirty="0"/>
              <a:t>حظر أو إزالة</a:t>
            </a:r>
            <a:r>
              <a:rPr lang="ar-JO" b="0" dirty="0"/>
              <a:t> الأشخاص</a:t>
            </a:r>
          </a:p>
          <a:p>
            <a:pPr marL="342900" indent="-342900" fontAlgn="base">
              <a:buFont typeface="Arial" panose="020B0604020202020204" pitchFamily="34" charset="0"/>
              <a:buChar char="•"/>
            </a:pPr>
            <a:r>
              <a:rPr lang="ar-JO" dirty="0"/>
              <a:t>تعديل المعلومات</a:t>
            </a:r>
            <a:r>
              <a:rPr lang="ar-JO" b="0" dirty="0"/>
              <a:t> المتعلقة بالمنتدى</a:t>
            </a:r>
          </a:p>
          <a:p>
            <a:pPr marL="342900" indent="-342900" fontAlgn="base">
              <a:buFont typeface="Arial" panose="020B0604020202020204" pitchFamily="34" charset="0"/>
              <a:buChar char="•"/>
            </a:pPr>
            <a:r>
              <a:rPr lang="ar-JO" dirty="0"/>
              <a:t>الإشراف على المشاركات والتعليقات</a:t>
            </a:r>
            <a:r>
              <a:rPr lang="ar-JO" b="0" dirty="0"/>
              <a:t>، بما في ذلك تثبيت المشاركات لإبرازها أو إزالة المشاركات أو التعليقات المسيئة</a:t>
            </a:r>
          </a:p>
          <a:p>
            <a:pPr marL="342900" indent="-342900" fontAlgn="base">
              <a:buFont typeface="Arial" panose="020B0604020202020204" pitchFamily="34" charset="0"/>
              <a:buChar char="•"/>
            </a:pPr>
            <a:r>
              <a:rPr lang="ar-JO" dirty="0"/>
              <a:t>التنازل</a:t>
            </a:r>
            <a:r>
              <a:rPr lang="ar-JO" b="0" dirty="0"/>
              <a:t> عن دور المشرف والتحول إلى عضو</a:t>
            </a:r>
          </a:p>
          <a:p>
            <a:endParaRPr lang="en-US" dirty="0"/>
          </a:p>
        </p:txBody>
      </p:sp>
      <p:sp>
        <p:nvSpPr>
          <p:cNvPr id="4" name="Slide Number Placeholder 3">
            <a:extLst>
              <a:ext uri="{FF2B5EF4-FFF2-40B4-BE49-F238E27FC236}">
                <a16:creationId xmlns:a16="http://schemas.microsoft.com/office/drawing/2014/main" id="{A319E2AA-5D1F-453B-BD47-D910ABE78D15}"/>
              </a:ext>
            </a:extLst>
          </p:cNvPr>
          <p:cNvSpPr>
            <a:spLocks noGrp="1"/>
          </p:cNvSpPr>
          <p:nvPr>
            <p:ph type="sldNum" sz="quarter" idx="12"/>
          </p:nvPr>
        </p:nvSpPr>
        <p:spPr/>
        <p:txBody>
          <a:bodyPr/>
          <a:lstStyle/>
          <a:p>
            <a:fld id="{A85E95EA-764A-438A-AB2D-615555310C78}" type="slidenum">
              <a:rPr lang="en-GB" smtClean="0"/>
              <a:pPr/>
              <a:t>38</a:t>
            </a:fld>
            <a:endParaRPr lang="en-GB"/>
          </a:p>
        </p:txBody>
      </p:sp>
    </p:spTree>
    <p:extLst>
      <p:ext uri="{BB962C8B-B14F-4D97-AF65-F5344CB8AC3E}">
        <p14:creationId xmlns:p14="http://schemas.microsoft.com/office/powerpoint/2010/main" val="3075607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المنتديات </a:t>
            </a:r>
            <a:r>
              <a:rPr lang="en-US" dirty="0"/>
              <a:t>Communities</a:t>
            </a:r>
            <a:br>
              <a:rPr lang="ar-JO" dirty="0"/>
            </a:br>
            <a:endParaRPr lang="en-US" dirty="0"/>
          </a:p>
        </p:txBody>
      </p:sp>
      <p:sp>
        <p:nvSpPr>
          <p:cNvPr id="3" name="Content Placeholder 2"/>
          <p:cNvSpPr>
            <a:spLocks noGrp="1"/>
          </p:cNvSpPr>
          <p:nvPr>
            <p:ph idx="1"/>
          </p:nvPr>
        </p:nvSpPr>
        <p:spPr/>
        <p:txBody>
          <a:bodyPr/>
          <a:lstStyle/>
          <a:p>
            <a:r>
              <a:rPr lang="ar-JO" dirty="0"/>
              <a:t>أعضاء المنتدى:</a:t>
            </a:r>
          </a:p>
          <a:p>
            <a:r>
              <a:rPr lang="ar-JO" b="0" dirty="0"/>
              <a:t>هناك نوعان من الأعضاء:</a:t>
            </a:r>
          </a:p>
          <a:p>
            <a:pPr marL="457200" indent="-457200">
              <a:buFont typeface="+mj-lt"/>
              <a:buAutoNum type="arabicPeriod"/>
            </a:pPr>
            <a:r>
              <a:rPr lang="ar-JO" b="0" dirty="0"/>
              <a:t>عضو محدود  </a:t>
            </a:r>
            <a:r>
              <a:rPr lang="en-US" b="0" dirty="0"/>
              <a:t>limited member</a:t>
            </a:r>
            <a:r>
              <a:rPr lang="ar-JO" b="0" dirty="0"/>
              <a:t>: لا يتم نشر منشوراته في المنتدى الا بعد موافقة مالك أو مشرف المنتدى.</a:t>
            </a:r>
          </a:p>
          <a:p>
            <a:pPr marL="457200" indent="-457200">
              <a:buFont typeface="+mj-lt"/>
              <a:buAutoNum type="arabicPeriod"/>
            </a:pPr>
            <a:r>
              <a:rPr lang="ar-JO" b="0" dirty="0"/>
              <a:t>عضو كامل </a:t>
            </a:r>
            <a:r>
              <a:rPr lang="en-US" b="0" dirty="0"/>
              <a:t>full member</a:t>
            </a:r>
            <a:r>
              <a:rPr lang="ar-JO" b="0" dirty="0"/>
              <a:t>: يتم نشر منشوراته في المنتدى دون انتظار موافقة مالك أو مشرف المنتدى.</a:t>
            </a:r>
          </a:p>
          <a:p>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39</a:t>
            </a:fld>
            <a:endParaRPr lang="en-GB"/>
          </a:p>
        </p:txBody>
      </p:sp>
    </p:spTree>
    <p:extLst>
      <p:ext uri="{BB962C8B-B14F-4D97-AF65-F5344CB8AC3E}">
        <p14:creationId xmlns:p14="http://schemas.microsoft.com/office/powerpoint/2010/main" val="3565003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شريط الأدوات </a:t>
            </a:r>
            <a:r>
              <a:rPr lang="en-US" dirty="0"/>
              <a:t>Toolbar</a:t>
            </a:r>
            <a:br>
              <a:rPr lang="ar-JO" dirty="0"/>
            </a:br>
            <a:endParaRPr lang="en-US" dirty="0"/>
          </a:p>
        </p:txBody>
      </p:sp>
      <p:sp>
        <p:nvSpPr>
          <p:cNvPr id="3" name="Content Placeholder 2"/>
          <p:cNvSpPr>
            <a:spLocks noGrp="1"/>
          </p:cNvSpPr>
          <p:nvPr>
            <p:ph idx="1"/>
          </p:nvPr>
        </p:nvSpPr>
        <p:spPr>
          <a:xfrm>
            <a:off x="479425" y="1752600"/>
            <a:ext cx="7597775" cy="4373563"/>
          </a:xfrm>
        </p:spPr>
        <p:txBody>
          <a:bodyPr>
            <a:normAutofit fontScale="77500" lnSpcReduction="20000"/>
          </a:bodyPr>
          <a:lstStyle/>
          <a:p>
            <a:pPr marL="342900" indent="-342900">
              <a:buClr>
                <a:schemeClr val="tx2"/>
              </a:buClr>
              <a:buFont typeface="Arial" panose="020B0604020202020204" pitchFamily="34" charset="0"/>
              <a:buChar char="•"/>
            </a:pPr>
            <a:r>
              <a:rPr lang="ar-JO" b="0" dirty="0"/>
              <a:t>مكونات شريط الأدوات :</a:t>
            </a:r>
          </a:p>
          <a:p>
            <a:pPr marL="342900" indent="-342900">
              <a:buClr>
                <a:schemeClr val="tx2"/>
              </a:buClr>
              <a:buFont typeface="Arial" panose="020B0604020202020204" pitchFamily="34" charset="0"/>
              <a:buChar char="•"/>
            </a:pPr>
            <a:endParaRPr lang="ar-JO" b="0" dirty="0"/>
          </a:p>
          <a:p>
            <a:pPr marL="914400" lvl="1" indent="-457200">
              <a:buFont typeface="+mj-lt"/>
              <a:buAutoNum type="arabicPeriod"/>
            </a:pPr>
            <a:endParaRPr lang="ar-JO" dirty="0"/>
          </a:p>
          <a:p>
            <a:pPr marL="914400" lvl="1" indent="-457200">
              <a:buFont typeface="+mj-lt"/>
              <a:buAutoNum type="arabicPeriod"/>
            </a:pPr>
            <a:r>
              <a:rPr lang="ar-JO" dirty="0"/>
              <a:t>القائمة الرئيسية وتحوي:</a:t>
            </a:r>
          </a:p>
          <a:p>
            <a:pPr marL="1600200" lvl="2" indent="-457200"/>
            <a:r>
              <a:rPr lang="ar-JO" dirty="0"/>
              <a:t>الصفحة الرئيسية </a:t>
            </a:r>
            <a:r>
              <a:rPr lang="en-US" dirty="0"/>
              <a:t>Home </a:t>
            </a:r>
            <a:r>
              <a:rPr lang="ar-JO" dirty="0"/>
              <a:t>.</a:t>
            </a:r>
          </a:p>
          <a:p>
            <a:pPr marL="1600200" lvl="2" indent="-457200"/>
            <a:r>
              <a:rPr lang="ar-JO" dirty="0"/>
              <a:t>اكتشف </a:t>
            </a:r>
            <a:r>
              <a:rPr lang="en-US" dirty="0"/>
              <a:t>Discover</a:t>
            </a:r>
            <a:r>
              <a:rPr lang="ar-JO" dirty="0"/>
              <a:t>.</a:t>
            </a:r>
          </a:p>
          <a:p>
            <a:pPr marL="1600200" lvl="2" indent="-457200"/>
            <a:r>
              <a:rPr lang="ar-JO" dirty="0"/>
              <a:t>المنتديات </a:t>
            </a:r>
            <a:r>
              <a:rPr lang="en-US" dirty="0"/>
              <a:t>Communities</a:t>
            </a:r>
            <a:endParaRPr lang="ar-JO" dirty="0"/>
          </a:p>
          <a:p>
            <a:pPr marL="1600200" lvl="2" indent="-457200"/>
            <a:r>
              <a:rPr lang="ar-JO" dirty="0"/>
              <a:t>الصفحة الشخصية </a:t>
            </a:r>
            <a:r>
              <a:rPr lang="en-US" dirty="0"/>
              <a:t>Profile</a:t>
            </a:r>
            <a:r>
              <a:rPr lang="ar-JO" dirty="0"/>
              <a:t>.</a:t>
            </a:r>
          </a:p>
          <a:p>
            <a:pPr marL="1600200" lvl="2" indent="-457200"/>
            <a:r>
              <a:rPr lang="ar-JO" dirty="0"/>
              <a:t>الأشخاص  </a:t>
            </a:r>
            <a:r>
              <a:rPr lang="en-US" dirty="0"/>
              <a:t>People</a:t>
            </a:r>
            <a:r>
              <a:rPr lang="ar-JO" dirty="0"/>
              <a:t>.</a:t>
            </a:r>
            <a:endParaRPr lang="en-US" dirty="0"/>
          </a:p>
          <a:p>
            <a:pPr marL="1600200" lvl="2" indent="-457200"/>
            <a:r>
              <a:rPr lang="ar-JO" dirty="0"/>
              <a:t>الاشعارات  </a:t>
            </a:r>
            <a:r>
              <a:rPr lang="en-US" dirty="0"/>
              <a:t>Notifications</a:t>
            </a:r>
            <a:r>
              <a:rPr lang="ar-JO" dirty="0"/>
              <a:t>.</a:t>
            </a:r>
            <a:endParaRPr lang="en-US" dirty="0"/>
          </a:p>
          <a:p>
            <a:pPr marL="1600200" lvl="2" indent="-457200"/>
            <a:r>
              <a:rPr lang="ar-JO" dirty="0"/>
              <a:t>الإعدادات </a:t>
            </a:r>
            <a:r>
              <a:rPr lang="en-US" dirty="0"/>
              <a:t>Settings</a:t>
            </a:r>
            <a:r>
              <a:rPr lang="ar-JO" dirty="0"/>
              <a:t>.</a:t>
            </a:r>
          </a:p>
          <a:p>
            <a:pPr marL="1600200" lvl="2" indent="-457200"/>
            <a:r>
              <a:rPr lang="ar-JO" dirty="0"/>
              <a:t>ابلغ عن خطأ </a:t>
            </a:r>
            <a:r>
              <a:rPr lang="en-US" dirty="0"/>
              <a:t>Report an issue</a:t>
            </a:r>
            <a:r>
              <a:rPr lang="ar-JO" dirty="0"/>
              <a:t>.</a:t>
            </a:r>
          </a:p>
          <a:p>
            <a:pPr marL="1600200" lvl="2" indent="-457200"/>
            <a:r>
              <a:rPr lang="ar-JO" dirty="0"/>
              <a:t>المساعدة </a:t>
            </a:r>
            <a:r>
              <a:rPr lang="en-US" dirty="0"/>
              <a:t>Help</a:t>
            </a:r>
            <a:r>
              <a:rPr lang="ar-JO" dirty="0"/>
              <a:t>.</a:t>
            </a:r>
          </a:p>
          <a:p>
            <a:pPr marL="914400" lvl="1" indent="-457200">
              <a:buFont typeface="+mj-lt"/>
              <a:buAutoNum type="arabicPeriod"/>
            </a:pPr>
            <a:r>
              <a:rPr lang="ar-JO" dirty="0"/>
              <a:t>اسم الصفحة الحالية.</a:t>
            </a:r>
          </a:p>
          <a:p>
            <a:pPr marL="914400" lvl="1" indent="-457200">
              <a:buFont typeface="+mj-lt"/>
              <a:buAutoNum type="arabicPeriod"/>
            </a:pPr>
            <a:r>
              <a:rPr lang="ar-JO" dirty="0"/>
              <a:t>البحث </a:t>
            </a:r>
            <a:r>
              <a:rPr lang="en-US" dirty="0"/>
              <a:t>Search</a:t>
            </a:r>
            <a:r>
              <a:rPr lang="ar-JO" dirty="0"/>
              <a:t>.</a:t>
            </a:r>
          </a:p>
          <a:p>
            <a:pPr marL="914400" lvl="1" indent="-457200">
              <a:buFont typeface="+mj-lt"/>
              <a:buAutoNum type="arabicPeriod"/>
            </a:pPr>
            <a:r>
              <a:rPr lang="ar-JO" dirty="0"/>
              <a:t>تطبيقات جوجل الأخرى.</a:t>
            </a:r>
          </a:p>
          <a:p>
            <a:pPr marL="914400" lvl="1" indent="-457200">
              <a:buFont typeface="+mj-lt"/>
              <a:buAutoNum type="arabicPeriod"/>
            </a:pPr>
            <a:r>
              <a:rPr lang="ar-JO" dirty="0"/>
              <a:t>الاشعارات  </a:t>
            </a:r>
            <a:r>
              <a:rPr lang="en-US" dirty="0"/>
              <a:t>Notifications</a:t>
            </a:r>
            <a:r>
              <a:rPr lang="ar-JO" dirty="0"/>
              <a:t>.</a:t>
            </a:r>
          </a:p>
          <a:p>
            <a:pPr marL="914400" lvl="1" indent="-457200">
              <a:buFont typeface="+mj-lt"/>
              <a:buAutoNum type="arabicPeriod"/>
            </a:pPr>
            <a:r>
              <a:rPr lang="ar-JO" dirty="0"/>
              <a:t>حساب جوجل </a:t>
            </a:r>
            <a:r>
              <a:rPr lang="en-US" dirty="0"/>
              <a:t>Google Account</a:t>
            </a:r>
            <a:r>
              <a:rPr lang="ar-JO" dirty="0"/>
              <a:t>.</a:t>
            </a: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a:t>
            </a:fld>
            <a:endParaRPr lang="en-GB"/>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937000"/>
            <a:ext cx="3124200" cy="208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 y="1962522"/>
            <a:ext cx="6943725" cy="476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77715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ED9A7-AFBB-4665-B9E9-B01621C8967E}"/>
              </a:ext>
            </a:extLst>
          </p:cNvPr>
          <p:cNvSpPr>
            <a:spLocks noGrp="1"/>
          </p:cNvSpPr>
          <p:nvPr>
            <p:ph type="title"/>
          </p:nvPr>
        </p:nvSpPr>
        <p:spPr/>
        <p:txBody>
          <a:bodyPr/>
          <a:lstStyle/>
          <a:p>
            <a:r>
              <a:rPr lang="ar-JO" dirty="0"/>
              <a:t>المنتديات </a:t>
            </a:r>
            <a:r>
              <a:rPr lang="en-US" dirty="0"/>
              <a:t>Communities</a:t>
            </a:r>
            <a:br>
              <a:rPr lang="ar-JO" dirty="0"/>
            </a:br>
            <a:endParaRPr lang="en-US" dirty="0"/>
          </a:p>
        </p:txBody>
      </p:sp>
      <p:sp>
        <p:nvSpPr>
          <p:cNvPr id="3" name="Content Placeholder 2">
            <a:extLst>
              <a:ext uri="{FF2B5EF4-FFF2-40B4-BE49-F238E27FC236}">
                <a16:creationId xmlns:a16="http://schemas.microsoft.com/office/drawing/2014/main" id="{FCF93421-49DE-4310-8CC1-5829CF7637CA}"/>
              </a:ext>
            </a:extLst>
          </p:cNvPr>
          <p:cNvSpPr>
            <a:spLocks noGrp="1"/>
          </p:cNvSpPr>
          <p:nvPr>
            <p:ph idx="1"/>
          </p:nvPr>
        </p:nvSpPr>
        <p:spPr/>
        <p:txBody>
          <a:bodyPr/>
          <a:lstStyle/>
          <a:p>
            <a:r>
              <a:rPr lang="ar-JO" dirty="0"/>
              <a:t>التفضيلات</a:t>
            </a:r>
            <a:endParaRPr lang="en-US" dirty="0"/>
          </a:p>
        </p:txBody>
      </p:sp>
      <p:sp>
        <p:nvSpPr>
          <p:cNvPr id="4" name="Slide Number Placeholder 3">
            <a:extLst>
              <a:ext uri="{FF2B5EF4-FFF2-40B4-BE49-F238E27FC236}">
                <a16:creationId xmlns:a16="http://schemas.microsoft.com/office/drawing/2014/main" id="{6E938E57-2C15-403D-80E2-8E734E2B9E7B}"/>
              </a:ext>
            </a:extLst>
          </p:cNvPr>
          <p:cNvSpPr>
            <a:spLocks noGrp="1"/>
          </p:cNvSpPr>
          <p:nvPr>
            <p:ph type="sldNum" sz="quarter" idx="12"/>
          </p:nvPr>
        </p:nvSpPr>
        <p:spPr/>
        <p:txBody>
          <a:bodyPr/>
          <a:lstStyle/>
          <a:p>
            <a:fld id="{A85E95EA-764A-438A-AB2D-615555310C78}" type="slidenum">
              <a:rPr lang="en-GB" smtClean="0"/>
              <a:pPr/>
              <a:t>40</a:t>
            </a:fld>
            <a:endParaRPr lang="en-GB"/>
          </a:p>
        </p:txBody>
      </p:sp>
      <p:pic>
        <p:nvPicPr>
          <p:cNvPr id="6" name="Picture 5">
            <a:extLst>
              <a:ext uri="{FF2B5EF4-FFF2-40B4-BE49-F238E27FC236}">
                <a16:creationId xmlns:a16="http://schemas.microsoft.com/office/drawing/2014/main" id="{AB111547-7C68-486E-9283-521BD91B0E76}"/>
              </a:ext>
            </a:extLst>
          </p:cNvPr>
          <p:cNvPicPr>
            <a:picLocks noChangeAspect="1"/>
          </p:cNvPicPr>
          <p:nvPr/>
        </p:nvPicPr>
        <p:blipFill>
          <a:blip r:embed="rId2"/>
          <a:stretch>
            <a:fillRect/>
          </a:stretch>
        </p:blipFill>
        <p:spPr>
          <a:xfrm>
            <a:off x="457200" y="2379746"/>
            <a:ext cx="7620000" cy="4173454"/>
          </a:xfrm>
          <a:prstGeom prst="rect">
            <a:avLst/>
          </a:prstGeom>
        </p:spPr>
      </p:pic>
    </p:spTree>
    <p:extLst>
      <p:ext uri="{BB962C8B-B14F-4D97-AF65-F5344CB8AC3E}">
        <p14:creationId xmlns:p14="http://schemas.microsoft.com/office/powerpoint/2010/main" val="20514564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6F821-1819-4DA7-9445-C2970B4A93DC}"/>
              </a:ext>
            </a:extLst>
          </p:cNvPr>
          <p:cNvSpPr>
            <a:spLocks noGrp="1"/>
          </p:cNvSpPr>
          <p:nvPr>
            <p:ph type="title"/>
          </p:nvPr>
        </p:nvSpPr>
        <p:spPr/>
        <p:txBody>
          <a:bodyPr/>
          <a:lstStyle/>
          <a:p>
            <a:r>
              <a:rPr lang="ar-JO" dirty="0"/>
              <a:t>المنتديات </a:t>
            </a:r>
            <a:r>
              <a:rPr lang="en-US" dirty="0"/>
              <a:t>Communities</a:t>
            </a:r>
            <a:br>
              <a:rPr lang="ar-JO" dirty="0"/>
            </a:br>
            <a:endParaRPr lang="en-US" dirty="0"/>
          </a:p>
        </p:txBody>
      </p:sp>
      <p:sp>
        <p:nvSpPr>
          <p:cNvPr id="3" name="Content Placeholder 2">
            <a:extLst>
              <a:ext uri="{FF2B5EF4-FFF2-40B4-BE49-F238E27FC236}">
                <a16:creationId xmlns:a16="http://schemas.microsoft.com/office/drawing/2014/main" id="{32C283E8-5B05-4AFD-819D-F644D272CB86}"/>
              </a:ext>
            </a:extLst>
          </p:cNvPr>
          <p:cNvSpPr>
            <a:spLocks noGrp="1"/>
          </p:cNvSpPr>
          <p:nvPr>
            <p:ph idx="1"/>
          </p:nvPr>
        </p:nvSpPr>
        <p:spPr/>
        <p:txBody>
          <a:bodyPr/>
          <a:lstStyle/>
          <a:p>
            <a:r>
              <a:rPr lang="ar-JO" dirty="0"/>
              <a:t>مراجعة طلبات الانضمام</a:t>
            </a:r>
          </a:p>
          <a:p>
            <a:r>
              <a:rPr lang="ar-JO" b="0" dirty="0"/>
              <a:t>عندما يطلب الأشخاص الانضمام إلى منتدى خاص، يمكنك الموافقة على طلباتهم أو رفضها</a:t>
            </a:r>
          </a:p>
          <a:p>
            <a:br>
              <a:rPr lang="ar-JO" b="0" dirty="0"/>
            </a:br>
            <a:endParaRPr lang="en-US" dirty="0"/>
          </a:p>
        </p:txBody>
      </p:sp>
      <p:sp>
        <p:nvSpPr>
          <p:cNvPr id="4" name="Slide Number Placeholder 3">
            <a:extLst>
              <a:ext uri="{FF2B5EF4-FFF2-40B4-BE49-F238E27FC236}">
                <a16:creationId xmlns:a16="http://schemas.microsoft.com/office/drawing/2014/main" id="{9A0CFFFB-A4D2-4C97-9937-6E47AA7B84F1}"/>
              </a:ext>
            </a:extLst>
          </p:cNvPr>
          <p:cNvSpPr>
            <a:spLocks noGrp="1"/>
          </p:cNvSpPr>
          <p:nvPr>
            <p:ph type="sldNum" sz="quarter" idx="12"/>
          </p:nvPr>
        </p:nvSpPr>
        <p:spPr/>
        <p:txBody>
          <a:bodyPr/>
          <a:lstStyle/>
          <a:p>
            <a:fld id="{A85E95EA-764A-438A-AB2D-615555310C78}" type="slidenum">
              <a:rPr lang="en-GB" smtClean="0"/>
              <a:pPr/>
              <a:t>41</a:t>
            </a:fld>
            <a:endParaRPr lang="en-GB"/>
          </a:p>
        </p:txBody>
      </p:sp>
      <p:pic>
        <p:nvPicPr>
          <p:cNvPr id="2050" name="Picture 2" descr="Image result for likely spam community moderate google plus">
            <a:extLst>
              <a:ext uri="{FF2B5EF4-FFF2-40B4-BE49-F238E27FC236}">
                <a16:creationId xmlns:a16="http://schemas.microsoft.com/office/drawing/2014/main" id="{309EE687-A5A5-4A63-A7B7-9AA56FFB5D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5184" y="2667000"/>
            <a:ext cx="6222015" cy="4116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1438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6EAA1-3647-4F91-A4DE-012173F23137}"/>
              </a:ext>
            </a:extLst>
          </p:cNvPr>
          <p:cNvSpPr>
            <a:spLocks noGrp="1"/>
          </p:cNvSpPr>
          <p:nvPr>
            <p:ph type="title"/>
          </p:nvPr>
        </p:nvSpPr>
        <p:spPr/>
        <p:txBody>
          <a:bodyPr/>
          <a:lstStyle/>
          <a:p>
            <a:r>
              <a:rPr lang="ar-JO" dirty="0"/>
              <a:t>المنتديات </a:t>
            </a:r>
            <a:r>
              <a:rPr lang="en-US" dirty="0"/>
              <a:t>Communities</a:t>
            </a:r>
            <a:br>
              <a:rPr lang="ar-JO" dirty="0"/>
            </a:br>
            <a:endParaRPr lang="en-US" dirty="0"/>
          </a:p>
        </p:txBody>
      </p:sp>
      <p:sp>
        <p:nvSpPr>
          <p:cNvPr id="3" name="Content Placeholder 2">
            <a:extLst>
              <a:ext uri="{FF2B5EF4-FFF2-40B4-BE49-F238E27FC236}">
                <a16:creationId xmlns:a16="http://schemas.microsoft.com/office/drawing/2014/main" id="{9F4BD6DE-024D-4494-BA5C-5B10E4B7C02F}"/>
              </a:ext>
            </a:extLst>
          </p:cNvPr>
          <p:cNvSpPr>
            <a:spLocks noGrp="1"/>
          </p:cNvSpPr>
          <p:nvPr>
            <p:ph idx="1"/>
          </p:nvPr>
        </p:nvSpPr>
        <p:spPr/>
        <p:txBody>
          <a:bodyPr/>
          <a:lstStyle/>
          <a:p>
            <a:r>
              <a:rPr lang="ar-JO" dirty="0"/>
              <a:t>مراجعة المشاركات</a:t>
            </a:r>
          </a:p>
          <a:p>
            <a:r>
              <a:rPr lang="ar-JO" b="0" dirty="0"/>
              <a:t>يمكن للمشرفين والمالكين مراجعة المشاركات التي يتم نشرها في المنتدى من أعضاء غير معتمدين. ويمكنك اختيار الموافقة تلقائيًا على المشاركات من مستخدم ما أو حظر الأعضاء من المنتدى لكي لا يتمكنوا من النشر أو التعليق.</a:t>
            </a:r>
            <a:endParaRPr lang="en-US" dirty="0"/>
          </a:p>
        </p:txBody>
      </p:sp>
      <p:sp>
        <p:nvSpPr>
          <p:cNvPr id="4" name="Slide Number Placeholder 3">
            <a:extLst>
              <a:ext uri="{FF2B5EF4-FFF2-40B4-BE49-F238E27FC236}">
                <a16:creationId xmlns:a16="http://schemas.microsoft.com/office/drawing/2014/main" id="{6389BEAE-A5D6-4E79-9FC2-5C98D4DFECF2}"/>
              </a:ext>
            </a:extLst>
          </p:cNvPr>
          <p:cNvSpPr>
            <a:spLocks noGrp="1"/>
          </p:cNvSpPr>
          <p:nvPr>
            <p:ph type="sldNum" sz="quarter" idx="12"/>
          </p:nvPr>
        </p:nvSpPr>
        <p:spPr/>
        <p:txBody>
          <a:bodyPr/>
          <a:lstStyle/>
          <a:p>
            <a:fld id="{A85E95EA-764A-438A-AB2D-615555310C78}" type="slidenum">
              <a:rPr lang="en-GB" smtClean="0"/>
              <a:pPr/>
              <a:t>42</a:t>
            </a:fld>
            <a:endParaRPr lang="en-GB"/>
          </a:p>
        </p:txBody>
      </p:sp>
      <p:pic>
        <p:nvPicPr>
          <p:cNvPr id="5" name="Content Placeholder 6">
            <a:extLst>
              <a:ext uri="{FF2B5EF4-FFF2-40B4-BE49-F238E27FC236}">
                <a16:creationId xmlns:a16="http://schemas.microsoft.com/office/drawing/2014/main" id="{D7DA4FF2-94DD-4538-9F8A-91B4FBEDA679}"/>
              </a:ext>
            </a:extLst>
          </p:cNvPr>
          <p:cNvPicPr>
            <a:picLocks noChangeAspect="1"/>
          </p:cNvPicPr>
          <p:nvPr/>
        </p:nvPicPr>
        <p:blipFill>
          <a:blip r:embed="rId2"/>
          <a:stretch>
            <a:fillRect/>
          </a:stretch>
        </p:blipFill>
        <p:spPr>
          <a:xfrm>
            <a:off x="762000" y="3185160"/>
            <a:ext cx="7315200" cy="3291840"/>
          </a:xfrm>
          <a:prstGeom prst="rect">
            <a:avLst/>
          </a:prstGeom>
        </p:spPr>
      </p:pic>
    </p:spTree>
    <p:extLst>
      <p:ext uri="{BB962C8B-B14F-4D97-AF65-F5344CB8AC3E}">
        <p14:creationId xmlns:p14="http://schemas.microsoft.com/office/powerpoint/2010/main" val="2214555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المختارات </a:t>
            </a:r>
            <a:r>
              <a:rPr lang="en-US" dirty="0"/>
              <a:t>Collections</a:t>
            </a:r>
            <a:r>
              <a:rPr lang="ar-JO" dirty="0"/>
              <a:t> مقارنة بالمنتديات </a:t>
            </a:r>
            <a:r>
              <a:rPr lang="en-US" dirty="0"/>
              <a:t>Communities </a:t>
            </a:r>
            <a:endParaRPr lang="ar-JO" dirty="0"/>
          </a:p>
        </p:txBody>
      </p:sp>
      <p:sp>
        <p:nvSpPr>
          <p:cNvPr id="3" name="Content Placeholder 2"/>
          <p:cNvSpPr>
            <a:spLocks noGrp="1"/>
          </p:cNvSpPr>
          <p:nvPr>
            <p:ph idx="1"/>
          </p:nvPr>
        </p:nvSpPr>
        <p:spPr/>
        <p:txBody>
          <a:bodyPr>
            <a:normAutofit/>
          </a:bodyPr>
          <a:lstStyle/>
          <a:p>
            <a:r>
              <a:rPr lang="ar-JO" dirty="0"/>
              <a:t>المختارات</a:t>
            </a:r>
          </a:p>
          <a:p>
            <a:pPr marL="342900" indent="-342900" fontAlgn="base">
              <a:buFont typeface="Arial" panose="020B0604020202020204" pitchFamily="34" charset="0"/>
              <a:buChar char="•"/>
            </a:pPr>
            <a:r>
              <a:rPr lang="ar-JO" b="0" dirty="0"/>
              <a:t>ينشئ شخص واحد مجموعة مختارات ويديرها، ولن يتمكن أحد من النشر على مجموعة المختارات هذه سوى هذا الشخص.</a:t>
            </a:r>
          </a:p>
          <a:p>
            <a:pPr marL="342900" indent="-342900" fontAlgn="base">
              <a:buFont typeface="Arial" panose="020B0604020202020204" pitchFamily="34" charset="0"/>
              <a:buChar char="•"/>
            </a:pPr>
            <a:r>
              <a:rPr lang="ar-JO" b="0" dirty="0"/>
              <a:t>يمكنك متابعة مجموعة مختارات شخص آخر لرؤية ما ينشره، ولكن لا يمكنك نشر مشاركات على مجموعة مختارات شخص آخر.</a:t>
            </a:r>
          </a:p>
          <a:p>
            <a:r>
              <a:rPr lang="ar-JO" dirty="0"/>
              <a:t>المنتديات</a:t>
            </a:r>
          </a:p>
          <a:p>
            <a:pPr marL="342900" indent="-342900" fontAlgn="base">
              <a:buFont typeface="Arial" panose="020B0604020202020204" pitchFamily="34" charset="0"/>
              <a:buChar char="•"/>
            </a:pPr>
            <a:r>
              <a:rPr lang="ar-JO" b="0" dirty="0"/>
              <a:t>يمكن أن يكون للمنتديات أكثر من مالك ومشرف ويمكن للأشخاص الآخرين الانضمام إليها.</a:t>
            </a:r>
          </a:p>
          <a:p>
            <a:pPr marL="342900" indent="-342900" fontAlgn="base">
              <a:buFont typeface="Arial" panose="020B0604020202020204" pitchFamily="34" charset="0"/>
              <a:buChar char="•"/>
            </a:pPr>
            <a:r>
              <a:rPr lang="ar-JO" b="0" dirty="0"/>
              <a:t>عندما تصبح عضوًا في أحد المنتديات، يمكنك النشر على هذا المنتدى. وقد يرى أعضاء هذا المنتدى مشاركاتك في ساحة مشاركاتهم الرئيسية.</a:t>
            </a:r>
          </a:p>
        </p:txBody>
      </p:sp>
      <p:sp>
        <p:nvSpPr>
          <p:cNvPr id="4" name="Slide Number Placeholder 3"/>
          <p:cNvSpPr>
            <a:spLocks noGrp="1"/>
          </p:cNvSpPr>
          <p:nvPr>
            <p:ph type="sldNum" sz="quarter" idx="12"/>
          </p:nvPr>
        </p:nvSpPr>
        <p:spPr/>
        <p:txBody>
          <a:bodyPr/>
          <a:lstStyle/>
          <a:p>
            <a:fld id="{A85E95EA-764A-438A-AB2D-615555310C78}" type="slidenum">
              <a:rPr lang="en-GB" smtClean="0"/>
              <a:pPr/>
              <a:t>43</a:t>
            </a:fld>
            <a:endParaRPr lang="en-GB"/>
          </a:p>
        </p:txBody>
      </p:sp>
    </p:spTree>
    <p:extLst>
      <p:ext uri="{BB962C8B-B14F-4D97-AF65-F5344CB8AC3E}">
        <p14:creationId xmlns:p14="http://schemas.microsoft.com/office/powerpoint/2010/main" val="23985789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التنبيهات </a:t>
            </a:r>
            <a:r>
              <a:rPr lang="en-US" dirty="0"/>
              <a:t>Notifications</a:t>
            </a:r>
            <a:br>
              <a:rPr lang="ar-JO" dirty="0"/>
            </a:b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85E95EA-764A-438A-AB2D-615555310C78}" type="slidenum">
              <a:rPr lang="en-GB" smtClean="0"/>
              <a:pPr/>
              <a:t>44</a:t>
            </a:fld>
            <a:endParaRPr lang="en-GB"/>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7810500"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93874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الاعدادات </a:t>
            </a:r>
            <a:r>
              <a:rPr lang="en-US" dirty="0"/>
              <a:t>Settings</a:t>
            </a:r>
            <a:br>
              <a:rPr lang="ar-JO" dirty="0"/>
            </a:br>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45</a:t>
            </a:fld>
            <a:endParaRPr lang="en-GB"/>
          </a:p>
        </p:txBody>
      </p:sp>
      <p:sp>
        <p:nvSpPr>
          <p:cNvPr id="5" name="Content Placeholder 4"/>
          <p:cNvSpPr>
            <a:spLocks noGrp="1"/>
          </p:cNvSpPr>
          <p:nvPr>
            <p:ph idx="1"/>
          </p:nvPr>
        </p:nvSpPr>
        <p:spPr>
          <a:xfrm>
            <a:off x="3810000" y="1752600"/>
            <a:ext cx="4267200" cy="4373563"/>
          </a:xfrm>
        </p:spPr>
        <p:txBody>
          <a:bodyPr>
            <a:normAutofit fontScale="62500" lnSpcReduction="20000"/>
          </a:bodyPr>
          <a:lstStyle/>
          <a:p>
            <a:pPr marL="342900" indent="-342900">
              <a:buClr>
                <a:schemeClr val="tx2"/>
              </a:buClr>
              <a:buFont typeface="Arial" panose="020B0604020202020204" pitchFamily="34" charset="0"/>
              <a:buChar char="•"/>
            </a:pPr>
            <a:r>
              <a:rPr lang="ar-JO" sz="2400" dirty="0"/>
              <a:t>عام</a:t>
            </a:r>
            <a:r>
              <a:rPr lang="en-US" sz="2400" dirty="0"/>
              <a:t>:</a:t>
            </a:r>
            <a:r>
              <a:rPr lang="ar-JO" sz="2400" dirty="0"/>
              <a:t> </a:t>
            </a:r>
          </a:p>
          <a:p>
            <a:pPr marL="1028700" lvl="2" indent="-342900">
              <a:spcAft>
                <a:spcPts val="600"/>
              </a:spcAft>
            </a:pPr>
            <a:r>
              <a:rPr lang="ar-JO" sz="2600" dirty="0"/>
              <a:t>مَن يمكنه ارسال تنبيه لك.</a:t>
            </a:r>
          </a:p>
          <a:p>
            <a:pPr marL="1028700" lvl="2" indent="-342900">
              <a:spcAft>
                <a:spcPts val="600"/>
              </a:spcAft>
            </a:pPr>
            <a:r>
              <a:rPr lang="ar-JO" sz="2600" dirty="0"/>
              <a:t>مَن يمكنه التعليق على مشاركاتك العامة.</a:t>
            </a:r>
          </a:p>
          <a:p>
            <a:pPr marL="1028700" lvl="2" indent="-342900">
              <a:spcAft>
                <a:spcPts val="600"/>
              </a:spcAft>
            </a:pPr>
            <a:r>
              <a:rPr lang="ar-JO" sz="2600" dirty="0"/>
              <a:t>مَن يمكنه رؤية +1 الذي قمت باضافتها الى المنشورات.</a:t>
            </a:r>
          </a:p>
          <a:p>
            <a:pPr marL="800100" lvl="1" indent="-342900"/>
            <a:endParaRPr lang="ar-JO" sz="2400" b="0" dirty="0"/>
          </a:p>
          <a:p>
            <a:pPr marL="342900" indent="-342900">
              <a:buClr>
                <a:schemeClr val="tx2"/>
              </a:buClr>
              <a:buFont typeface="Arial" panose="020B0604020202020204" pitchFamily="34" charset="0"/>
              <a:buChar char="•"/>
            </a:pPr>
            <a:r>
              <a:rPr lang="ar-JO" sz="2400" dirty="0"/>
              <a:t>الصور ومقاطع الفيديو التي تمت مشاركتها على جوجل+:</a:t>
            </a:r>
          </a:p>
          <a:p>
            <a:pPr marL="1028700" lvl="2" indent="-342900">
              <a:spcAft>
                <a:spcPts val="600"/>
              </a:spcAft>
            </a:pPr>
            <a:r>
              <a:rPr lang="ar-JO" sz="2500" dirty="0"/>
              <a:t>عرض الموقع الجغرافي بشكل افتراضي في ألبومات جوجل+ التي تمت مشاركتها مؤخراً.</a:t>
            </a:r>
          </a:p>
          <a:p>
            <a:pPr marL="1028700" lvl="2" indent="-342900">
              <a:spcAft>
                <a:spcPts val="600"/>
              </a:spcAft>
            </a:pPr>
            <a:r>
              <a:rPr lang="ar-JO" sz="2500" dirty="0"/>
              <a:t>السماح للمشاهدين بتنزيل صوري ومقاطع الفيديو التي تمت مشاركتها على جوجل+ </a:t>
            </a:r>
            <a:r>
              <a:rPr lang="en-US" sz="2500" dirty="0"/>
              <a:t>‎</a:t>
            </a:r>
            <a:r>
              <a:rPr lang="ar-JO" sz="2500" dirty="0"/>
              <a:t>.</a:t>
            </a:r>
          </a:p>
          <a:p>
            <a:pPr marL="1028700" lvl="2" indent="-342900">
              <a:spcAft>
                <a:spcPts val="600"/>
              </a:spcAft>
            </a:pPr>
            <a:r>
              <a:rPr lang="ar-JO" sz="2500" dirty="0"/>
              <a:t>عدم وضع صور جوجل+ التي تتم مشاركتها كمميزة </a:t>
            </a:r>
            <a:r>
              <a:rPr lang="en-US" sz="2500" dirty="0"/>
              <a:t>Featured</a:t>
            </a:r>
            <a:r>
              <a:rPr lang="ar-JO" sz="2500" dirty="0"/>
              <a:t> في صور الخلفية على منتجات جوجل+ وخدماتها.</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4" y="1447800"/>
            <a:ext cx="3584089" cy="2135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962400"/>
            <a:ext cx="3439373" cy="175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031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الاعدادات </a:t>
            </a:r>
            <a:r>
              <a:rPr lang="en-US" dirty="0"/>
              <a:t>Settings</a:t>
            </a:r>
            <a:br>
              <a:rPr lang="ar-JO" dirty="0"/>
            </a:br>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46</a:t>
            </a:fld>
            <a:endParaRPr lang="en-GB"/>
          </a:p>
        </p:txBody>
      </p:sp>
      <p:sp>
        <p:nvSpPr>
          <p:cNvPr id="5" name="Content Placeholder 4"/>
          <p:cNvSpPr>
            <a:spLocks noGrp="1"/>
          </p:cNvSpPr>
          <p:nvPr>
            <p:ph idx="1"/>
          </p:nvPr>
        </p:nvSpPr>
        <p:spPr>
          <a:xfrm>
            <a:off x="3733800" y="1752600"/>
            <a:ext cx="4343400" cy="4373563"/>
          </a:xfrm>
        </p:spPr>
        <p:txBody>
          <a:bodyPr>
            <a:normAutofit fontScale="85000" lnSpcReduction="20000"/>
          </a:bodyPr>
          <a:lstStyle/>
          <a:p>
            <a:pPr marL="342900" indent="-342900">
              <a:buClr>
                <a:schemeClr val="tx2"/>
              </a:buClr>
              <a:buFont typeface="Arial" panose="020B0604020202020204" pitchFamily="34" charset="0"/>
              <a:buChar char="•"/>
            </a:pPr>
            <a:r>
              <a:rPr lang="ar-JO" sz="2400" dirty="0"/>
              <a:t>الملف الشخصي</a:t>
            </a:r>
          </a:p>
          <a:p>
            <a:pPr marL="1028700" lvl="2" indent="-342900">
              <a:spcAft>
                <a:spcPts val="600"/>
              </a:spcAft>
            </a:pPr>
            <a:r>
              <a:rPr lang="ar-JO" sz="2200" dirty="0"/>
              <a:t>عرض مشاركاتك في منتديات جوجل+ على ملفك الشخصي.</a:t>
            </a:r>
          </a:p>
          <a:p>
            <a:pPr marL="1028700" lvl="2" indent="-342900">
              <a:spcAft>
                <a:spcPts val="600"/>
              </a:spcAft>
            </a:pPr>
            <a:r>
              <a:rPr lang="ar-JO" sz="2200" dirty="0"/>
              <a:t>مساعدة الآخرين في اكتشاف ملفك الشخصي في نتائج البحث.</a:t>
            </a:r>
          </a:p>
          <a:p>
            <a:pPr marL="1028700" lvl="2" indent="-342900">
              <a:spcAft>
                <a:spcPts val="600"/>
              </a:spcAft>
            </a:pPr>
            <a:r>
              <a:rPr lang="ar-JO" sz="2200" dirty="0"/>
              <a:t>مَن بإمكانه رؤية قسم "الأشخاص في دوائرك" من ملفك الشخصي</a:t>
            </a:r>
          </a:p>
          <a:p>
            <a:pPr marL="342900" indent="-342900">
              <a:buClr>
                <a:schemeClr val="tx2"/>
              </a:buClr>
              <a:buFont typeface="Arial" panose="020B0604020202020204" pitchFamily="34" charset="0"/>
              <a:buChar char="•"/>
            </a:pPr>
            <a:r>
              <a:rPr lang="ar-JO" dirty="0"/>
              <a:t>ساحة المشاركات</a:t>
            </a:r>
          </a:p>
          <a:p>
            <a:pPr marL="1028700" lvl="2" indent="-342900">
              <a:spcAft>
                <a:spcPts val="600"/>
              </a:spcAft>
            </a:pPr>
            <a:r>
              <a:rPr lang="ar-JO" sz="2200" dirty="0"/>
              <a:t>تقييد ساحة المشاركات بتنسيق عمود واحد على جميع أحجام الشاشات.</a:t>
            </a:r>
          </a:p>
          <a:p>
            <a:pPr marL="1028700" lvl="2" indent="-342900">
              <a:spcAft>
                <a:spcPts val="600"/>
              </a:spcAft>
            </a:pPr>
            <a:r>
              <a:rPr lang="ar-JO" sz="2200" dirty="0"/>
              <a:t>التشغيل التلقائي للصور المتحركة في ساحة المشاركات.</a:t>
            </a:r>
            <a:endParaRPr lang="en-US" sz="2200" dirty="0"/>
          </a:p>
          <a:p>
            <a:pPr marL="1028700" lvl="2" indent="-342900">
              <a:spcAft>
                <a:spcPts val="600"/>
              </a:spcAft>
            </a:pPr>
            <a:r>
              <a:rPr lang="ar-JO" sz="2200" dirty="0"/>
              <a:t>كمية المنشورات الشائعة والمقترحة التي تظهر في ساحة المشاركات</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1" y="4234556"/>
            <a:ext cx="3543300" cy="1556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D11320B9-D1FC-4EF0-B836-330E20527D84}"/>
              </a:ext>
            </a:extLst>
          </p:cNvPr>
          <p:cNvPicPr>
            <a:picLocks noChangeAspect="1"/>
          </p:cNvPicPr>
          <p:nvPr/>
        </p:nvPicPr>
        <p:blipFill>
          <a:blip r:embed="rId3"/>
          <a:stretch>
            <a:fillRect/>
          </a:stretch>
        </p:blipFill>
        <p:spPr>
          <a:xfrm>
            <a:off x="180975" y="1981200"/>
            <a:ext cx="3552825" cy="1609725"/>
          </a:xfrm>
          <a:prstGeom prst="rect">
            <a:avLst/>
          </a:prstGeom>
        </p:spPr>
      </p:pic>
    </p:spTree>
    <p:extLst>
      <p:ext uri="{BB962C8B-B14F-4D97-AF65-F5344CB8AC3E}">
        <p14:creationId xmlns:p14="http://schemas.microsoft.com/office/powerpoint/2010/main" val="11712087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الاعدادات </a:t>
            </a:r>
            <a:r>
              <a:rPr lang="en-US" dirty="0"/>
              <a:t>Settings</a:t>
            </a:r>
            <a:br>
              <a:rPr lang="ar-JO" dirty="0"/>
            </a:br>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47</a:t>
            </a:fld>
            <a:endParaRPr lang="en-GB"/>
          </a:p>
        </p:txBody>
      </p:sp>
      <p:sp>
        <p:nvSpPr>
          <p:cNvPr id="5" name="Content Placeholder 4"/>
          <p:cNvSpPr>
            <a:spLocks noGrp="1"/>
          </p:cNvSpPr>
          <p:nvPr>
            <p:ph idx="1"/>
          </p:nvPr>
        </p:nvSpPr>
        <p:spPr>
          <a:xfrm>
            <a:off x="4733925" y="1752600"/>
            <a:ext cx="3343275" cy="4373563"/>
          </a:xfrm>
        </p:spPr>
        <p:txBody>
          <a:bodyPr>
            <a:noAutofit/>
          </a:bodyPr>
          <a:lstStyle/>
          <a:p>
            <a:pPr marL="342900" lvl="1" indent="-342900">
              <a:spcAft>
                <a:spcPts val="600"/>
              </a:spcAft>
            </a:pPr>
            <a:r>
              <a:rPr lang="ar-JO" b="1" dirty="0"/>
              <a:t>إشعارات البريد الإلكتروني: </a:t>
            </a:r>
            <a:r>
              <a:rPr lang="ar-JO" dirty="0"/>
              <a:t>تحديثات دورية حول نشاط جوجل</a:t>
            </a:r>
            <a:r>
              <a:rPr lang="en-US"/>
              <a:t>+‎</a:t>
            </a:r>
            <a:r>
              <a:rPr lang="ar-JO"/>
              <a:t> </a:t>
            </a:r>
            <a:r>
              <a:rPr lang="ar-JO" dirty="0"/>
              <a:t>واقتراحات الأصدقاء (المشاركات، الدوائر، المنتديات، الاستطلاعات، المختارات ... الخ).</a:t>
            </a:r>
          </a:p>
          <a:p>
            <a:pPr marL="342900" indent="-342900">
              <a:buClr>
                <a:schemeClr val="tx2"/>
              </a:buClr>
              <a:buFont typeface="Arial" panose="020B0604020202020204" pitchFamily="34" charset="0"/>
              <a:buChar char="•"/>
            </a:pPr>
            <a:endParaRPr lang="ar-JO" dirty="0"/>
          </a:p>
          <a:p>
            <a:pPr marL="342900" indent="-342900">
              <a:buClr>
                <a:schemeClr val="tx2"/>
              </a:buClr>
              <a:buFont typeface="Arial" panose="020B0604020202020204" pitchFamily="34" charset="0"/>
              <a:buChar char="•"/>
            </a:pPr>
            <a:r>
              <a:rPr lang="ar-JO" dirty="0"/>
              <a:t>الحساب</a:t>
            </a:r>
            <a:r>
              <a:rPr lang="en-US" dirty="0"/>
              <a:t>: </a:t>
            </a:r>
            <a:r>
              <a:rPr lang="ar-JO" dirty="0"/>
              <a:t> </a:t>
            </a:r>
            <a:r>
              <a:rPr lang="ar-JO" b="0" dirty="0"/>
              <a:t>حذف ملفك الشخصي في جوجل </a:t>
            </a:r>
            <a:r>
              <a:rPr lang="en-US" b="0" dirty="0"/>
              <a:t>+‎</a:t>
            </a:r>
            <a:r>
              <a:rPr lang="ar-JO" b="0" dirty="0"/>
              <a:t>.</a:t>
            </a:r>
            <a:endParaRPr lang="en-US" b="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81200"/>
            <a:ext cx="3971925"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114800"/>
            <a:ext cx="2095500"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6379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ساحة المشاركات الرئيسية </a:t>
            </a:r>
            <a:r>
              <a:rPr lang="en-US" b="1" dirty="0"/>
              <a:t>home stream</a:t>
            </a:r>
            <a:br>
              <a:rPr lang="ar-JO" b="1" dirty="0"/>
            </a:br>
            <a:endParaRPr lang="ar-JO"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endParaRPr lang="ar-JO"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5</a:t>
            </a:fld>
            <a:endParaRPr lang="en-GB"/>
          </a:p>
        </p:txBody>
      </p:sp>
      <p:pic>
        <p:nvPicPr>
          <p:cNvPr id="6" name="Picture 5">
            <a:extLst>
              <a:ext uri="{FF2B5EF4-FFF2-40B4-BE49-F238E27FC236}">
                <a16:creationId xmlns:a16="http://schemas.microsoft.com/office/drawing/2014/main" id="{FB6188AB-5EBB-4084-8CE5-49B7262B41E0}"/>
              </a:ext>
            </a:extLst>
          </p:cNvPr>
          <p:cNvPicPr>
            <a:picLocks noChangeAspect="1"/>
          </p:cNvPicPr>
          <p:nvPr/>
        </p:nvPicPr>
        <p:blipFill>
          <a:blip r:embed="rId2"/>
          <a:stretch>
            <a:fillRect/>
          </a:stretch>
        </p:blipFill>
        <p:spPr>
          <a:xfrm>
            <a:off x="457200" y="1752600"/>
            <a:ext cx="7620000" cy="4353024"/>
          </a:xfrm>
          <a:prstGeom prst="rect">
            <a:avLst/>
          </a:prstGeom>
        </p:spPr>
      </p:pic>
    </p:spTree>
    <p:extLst>
      <p:ext uri="{BB962C8B-B14F-4D97-AF65-F5344CB8AC3E}">
        <p14:creationId xmlns:p14="http://schemas.microsoft.com/office/powerpoint/2010/main" val="692783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ساحة المشاركات الرئيسية </a:t>
            </a:r>
            <a:r>
              <a:rPr lang="en-US" b="1" dirty="0"/>
              <a:t>home stream</a:t>
            </a:r>
            <a:br>
              <a:rPr lang="ar-JO" b="1" dirty="0"/>
            </a:br>
            <a:endParaRPr lang="ar-JO"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b="0" dirty="0"/>
              <a:t>في ساحة المشاركات الرئيسية في الصفحة الرئيسية  </a:t>
            </a:r>
            <a:r>
              <a:rPr lang="en-US" b="0" dirty="0"/>
              <a:t>Home</a:t>
            </a:r>
            <a:r>
              <a:rPr lang="ar-JO" b="0" dirty="0"/>
              <a:t> يمكنك مشاهدة المشاركات التي يقدمها الآخرون.</a:t>
            </a:r>
            <a:r>
              <a:rPr lang="en-US" b="0" dirty="0"/>
              <a:t> </a:t>
            </a:r>
            <a:r>
              <a:rPr lang="ar-JO" b="0" dirty="0"/>
              <a:t>عند مشاهدة مشاركة في الساحة يمكنك:</a:t>
            </a:r>
          </a:p>
          <a:p>
            <a:pPr marL="800100" lvl="1" indent="-342900" fontAlgn="base"/>
            <a:r>
              <a:rPr lang="ar-JO" b="0" dirty="0"/>
              <a:t> </a:t>
            </a:r>
            <a:r>
              <a:rPr lang="ar-JO" dirty="0"/>
              <a:t>الاعجاب</a:t>
            </a:r>
            <a:r>
              <a:rPr lang="ar-JO" b="0" dirty="0"/>
              <a:t> 1+ .</a:t>
            </a:r>
          </a:p>
          <a:p>
            <a:pPr marL="800100" lvl="1" indent="-342900" fontAlgn="base"/>
            <a:r>
              <a:rPr lang="ar-JO" b="0" dirty="0"/>
              <a:t>التعليق عليها.</a:t>
            </a:r>
          </a:p>
          <a:p>
            <a:pPr marL="800100" lvl="1" indent="-342900" fontAlgn="base"/>
            <a:r>
              <a:rPr lang="ar-JO" b="0" dirty="0"/>
              <a:t>إعادة نشرها.</a:t>
            </a:r>
          </a:p>
          <a:p>
            <a:pPr marL="800100" lvl="1" indent="-342900" fontAlgn="base"/>
            <a:r>
              <a:rPr lang="ar-JO" dirty="0"/>
              <a:t>كتم</a:t>
            </a:r>
            <a:r>
              <a:rPr lang="en-US" dirty="0"/>
              <a:t>Mute </a:t>
            </a:r>
            <a:r>
              <a:rPr lang="ar-JO" dirty="0"/>
              <a:t>.</a:t>
            </a:r>
            <a:endParaRPr lang="ar-JO" b="0" dirty="0"/>
          </a:p>
          <a:p>
            <a:pPr marL="800100" lvl="1" indent="-342900" fontAlgn="base"/>
            <a:r>
              <a:rPr lang="ar-JO" b="0" dirty="0"/>
              <a:t>الإبلاغ عنها </a:t>
            </a:r>
            <a:r>
              <a:rPr lang="en-US" b="0" dirty="0"/>
              <a:t>Report abuse</a:t>
            </a:r>
            <a:r>
              <a:rPr lang="ar-JO" b="0" dirty="0"/>
              <a:t>.</a:t>
            </a:r>
          </a:p>
          <a:p>
            <a:pPr marL="800100" lvl="1" indent="-342900" fontAlgn="base"/>
            <a:r>
              <a:rPr lang="ar-JO" dirty="0"/>
              <a:t>الاطلاع على نشاطات صاحب المشاركة </a:t>
            </a:r>
            <a:r>
              <a:rPr lang="en-US" dirty="0"/>
              <a:t>View Activity</a:t>
            </a:r>
            <a:endParaRPr lang="ar-JO" b="0" dirty="0"/>
          </a:p>
          <a:p>
            <a:pPr marL="342900" indent="-342900">
              <a:buClr>
                <a:schemeClr val="tx2"/>
              </a:buClr>
              <a:buFont typeface="Arial" panose="020B0604020202020204" pitchFamily="34" charset="0"/>
              <a:buChar char="•"/>
            </a:pPr>
            <a:r>
              <a:rPr lang="ar-JO" b="0" dirty="0"/>
              <a:t>ويمكن تحديث حالتك </a:t>
            </a:r>
            <a:r>
              <a:rPr lang="en-US" b="0" dirty="0"/>
              <a:t>Status </a:t>
            </a:r>
            <a:r>
              <a:rPr lang="ar-JO" b="0" dirty="0"/>
              <a:t> ومشاركتها مع الاخرين.</a:t>
            </a:r>
          </a:p>
          <a:p>
            <a:pPr marL="342900" indent="-342900">
              <a:buClr>
                <a:schemeClr val="tx2"/>
              </a:buClr>
              <a:buFont typeface="Arial" panose="020B0604020202020204" pitchFamily="34" charset="0"/>
              <a:buChar char="•"/>
            </a:pPr>
            <a:r>
              <a:rPr lang="ar-JO" b="0" dirty="0"/>
              <a:t>يمكن استخدام </a:t>
            </a:r>
            <a:r>
              <a:rPr lang="en-US" b="0" dirty="0"/>
              <a:t>Hashtag</a:t>
            </a:r>
            <a:r>
              <a:rPr lang="ar-JO" b="0" dirty="0"/>
              <a:t> ضمن تحديثات الحالة لتحديد الكلمات الرئيسة في التحديث.</a:t>
            </a:r>
          </a:p>
        </p:txBody>
      </p:sp>
      <p:sp>
        <p:nvSpPr>
          <p:cNvPr id="4" name="Slide Number Placeholder 3"/>
          <p:cNvSpPr>
            <a:spLocks noGrp="1"/>
          </p:cNvSpPr>
          <p:nvPr>
            <p:ph type="sldNum" sz="quarter" idx="12"/>
          </p:nvPr>
        </p:nvSpPr>
        <p:spPr/>
        <p:txBody>
          <a:bodyPr/>
          <a:lstStyle/>
          <a:p>
            <a:fld id="{A85E95EA-764A-438A-AB2D-615555310C78}" type="slidenum">
              <a:rPr lang="en-GB" smtClean="0"/>
              <a:pPr/>
              <a:t>6</a:t>
            </a:fld>
            <a:endParaRPr lang="en-GB"/>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503331"/>
            <a:ext cx="3886200" cy="1687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5936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ساحة المشاركات الرئيسية </a:t>
            </a:r>
            <a:r>
              <a:rPr lang="en-US" b="1" dirty="0"/>
              <a:t>home stream</a:t>
            </a:r>
            <a:br>
              <a:rPr lang="ar-JO" b="1" dirty="0"/>
            </a:br>
            <a:endParaRPr lang="ar-JO"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b="0" dirty="0"/>
              <a:t>لإثراء ساحة مشاركاتك الرئيسية بمحتوى ينال اهتمامك اتبع بعض المختارات أو انضم إلى بعض المنتديات لبدء مشاهدة المحتوى في الساحة.</a:t>
            </a:r>
          </a:p>
          <a:p>
            <a:pPr marL="342900" indent="-342900">
              <a:buClr>
                <a:schemeClr val="tx2"/>
              </a:buClr>
              <a:buFont typeface="Arial" panose="020B0604020202020204" pitchFamily="34" charset="0"/>
              <a:buChar char="•"/>
            </a:pPr>
            <a:r>
              <a:rPr lang="ar-JO" b="0" dirty="0"/>
              <a:t>يتم عرض محتوى مقترح قد ينال إعجابك.</a:t>
            </a:r>
          </a:p>
          <a:p>
            <a:pPr marL="342900" indent="-342900">
              <a:buClr>
                <a:schemeClr val="tx2"/>
              </a:buClr>
              <a:buFont typeface="Arial" panose="020B0604020202020204" pitchFamily="34" charset="0"/>
              <a:buChar char="•"/>
            </a:pPr>
            <a:r>
              <a:rPr lang="ar-JO" b="0" dirty="0"/>
              <a:t>يمكنك أيضًا متابعة الأشخاص حيث تظهر مشاركات شخص تتابعه في ساحة مشاركاتك الرئيسية.</a:t>
            </a:r>
          </a:p>
          <a:p>
            <a:pPr marL="342900" indent="-342900">
              <a:buClr>
                <a:schemeClr val="tx2"/>
              </a:buClr>
              <a:buFont typeface="Arial" panose="020B0604020202020204" pitchFamily="34" charset="0"/>
              <a:buChar char="•"/>
            </a:pPr>
            <a:r>
              <a:rPr lang="ar-JO" b="0" dirty="0"/>
              <a:t>ليس بالضرورة لكل من تتابعه أن يكون متابعًا لك لذا فقد لا يرى ما تشاركه.</a:t>
            </a:r>
          </a:p>
          <a:p>
            <a:pPr marL="342900" indent="-342900">
              <a:buClr>
                <a:schemeClr val="tx2"/>
              </a:buClr>
              <a:buFont typeface="Arial" panose="020B0604020202020204" pitchFamily="34" charset="0"/>
              <a:buChar char="•"/>
            </a:pPr>
            <a:endParaRPr lang="ar-JO"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7</a:t>
            </a:fld>
            <a:endParaRPr lang="en-GB"/>
          </a:p>
        </p:txBody>
      </p:sp>
    </p:spTree>
    <p:extLst>
      <p:ext uri="{BB962C8B-B14F-4D97-AF65-F5344CB8AC3E}">
        <p14:creationId xmlns:p14="http://schemas.microsoft.com/office/powerpoint/2010/main" val="2504356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ساحة المشاركات الرئيسية </a:t>
            </a:r>
            <a:r>
              <a:rPr lang="en-US" b="1" dirty="0"/>
              <a:t>home stream</a:t>
            </a:r>
            <a:br>
              <a:rPr lang="ar-JO" b="1" dirty="0"/>
            </a:br>
            <a:endParaRPr lang="ar-JO"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b="0" dirty="0"/>
              <a:t>لإنشاء منشور:</a:t>
            </a:r>
          </a:p>
        </p:txBody>
      </p:sp>
      <p:sp>
        <p:nvSpPr>
          <p:cNvPr id="4" name="Slide Number Placeholder 3"/>
          <p:cNvSpPr>
            <a:spLocks noGrp="1"/>
          </p:cNvSpPr>
          <p:nvPr>
            <p:ph type="sldNum" sz="quarter" idx="12"/>
          </p:nvPr>
        </p:nvSpPr>
        <p:spPr/>
        <p:txBody>
          <a:bodyPr/>
          <a:lstStyle/>
          <a:p>
            <a:fld id="{A85E95EA-764A-438A-AB2D-615555310C78}" type="slidenum">
              <a:rPr lang="en-GB" smtClean="0"/>
              <a:pPr/>
              <a:t>8</a:t>
            </a:fld>
            <a:endParaRPr lang="en-GB"/>
          </a:p>
        </p:txBody>
      </p:sp>
      <p:pic>
        <p:nvPicPr>
          <p:cNvPr id="7" name="Picture 6"/>
          <p:cNvPicPr>
            <a:picLocks noChangeAspect="1"/>
          </p:cNvPicPr>
          <p:nvPr/>
        </p:nvPicPr>
        <p:blipFill>
          <a:blip r:embed="rId2"/>
          <a:stretch>
            <a:fillRect/>
          </a:stretch>
        </p:blipFill>
        <p:spPr>
          <a:xfrm>
            <a:off x="941925" y="2243092"/>
            <a:ext cx="7097712" cy="3824968"/>
          </a:xfrm>
          <a:prstGeom prst="rect">
            <a:avLst/>
          </a:prstGeom>
        </p:spPr>
      </p:pic>
      <p:cxnSp>
        <p:nvCxnSpPr>
          <p:cNvPr id="9" name="Straight Arrow Connector 8"/>
          <p:cNvCxnSpPr/>
          <p:nvPr/>
        </p:nvCxnSpPr>
        <p:spPr>
          <a:xfrm flipH="1">
            <a:off x="4267200" y="1981200"/>
            <a:ext cx="2057400" cy="1143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0902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كتابة منشور</a:t>
            </a:r>
            <a:endParaRPr lang="en-US" dirty="0"/>
          </a:p>
        </p:txBody>
      </p:sp>
      <p:sp>
        <p:nvSpPr>
          <p:cNvPr id="3" name="Content Placeholder 2"/>
          <p:cNvSpPr>
            <a:spLocks noGrp="1"/>
          </p:cNvSpPr>
          <p:nvPr>
            <p:ph idx="1"/>
          </p:nvPr>
        </p:nvSpPr>
        <p:spPr/>
        <p:txBody>
          <a:bodyPr/>
          <a:lstStyle/>
          <a:p>
            <a:r>
              <a:rPr lang="ar-JO" b="0" dirty="0"/>
              <a:t>أو يمكنك كتابة منشور على جوجل + من خلال الأمر            الموجود في أسفل الصفحات.</a:t>
            </a: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9</a:t>
            </a:fld>
            <a:endParaRPr lang="en-GB"/>
          </a:p>
        </p:txBody>
      </p:sp>
      <p:pic>
        <p:nvPicPr>
          <p:cNvPr id="5" name="Picture 4"/>
          <p:cNvPicPr>
            <a:picLocks noChangeAspect="1"/>
          </p:cNvPicPr>
          <p:nvPr/>
        </p:nvPicPr>
        <p:blipFill>
          <a:blip r:embed="rId2"/>
          <a:stretch>
            <a:fillRect/>
          </a:stretch>
        </p:blipFill>
        <p:spPr>
          <a:xfrm>
            <a:off x="643264" y="2364240"/>
            <a:ext cx="7746673" cy="3701674"/>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676400"/>
            <a:ext cx="571500"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60057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N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15549</TotalTime>
  <Words>1589</Words>
  <Application>Microsoft Office PowerPoint</Application>
  <PresentationFormat>On-screen Show (4:3)</PresentationFormat>
  <Paragraphs>295</Paragraphs>
  <Slides>47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Arial Black</vt:lpstr>
      <vt:lpstr>Calibri</vt:lpstr>
      <vt:lpstr>SN Theme</vt:lpstr>
      <vt:lpstr>جوجل+ Google+</vt:lpstr>
      <vt:lpstr>ما هو جوجل+؟ </vt:lpstr>
      <vt:lpstr>الدخول الى جوجل+ </vt:lpstr>
      <vt:lpstr>شريط الأدوات Toolbar </vt:lpstr>
      <vt:lpstr>ساحة المشاركات الرئيسية home stream </vt:lpstr>
      <vt:lpstr>ساحة المشاركات الرئيسية home stream </vt:lpstr>
      <vt:lpstr>ساحة المشاركات الرئيسية home stream </vt:lpstr>
      <vt:lpstr>ساحة المشاركات الرئيسية home stream </vt:lpstr>
      <vt:lpstr>كتابة منشور</vt:lpstr>
      <vt:lpstr>كتابة منشور</vt:lpstr>
      <vt:lpstr>الصفحة الشخصية Profile </vt:lpstr>
      <vt:lpstr>الصفحة الشخصية Profile</vt:lpstr>
      <vt:lpstr>الصفحة الشخصية Profile </vt:lpstr>
      <vt:lpstr>الأشخاص People</vt:lpstr>
      <vt:lpstr>الأشخاص People</vt:lpstr>
      <vt:lpstr>الأشخاص People </vt:lpstr>
      <vt:lpstr>الدوائر Circles </vt:lpstr>
      <vt:lpstr>الدوائر Circles </vt:lpstr>
      <vt:lpstr>الدوائر Circles </vt:lpstr>
      <vt:lpstr>الدوائر Circles </vt:lpstr>
      <vt:lpstr>الدوائر Circles </vt:lpstr>
      <vt:lpstr>المختارات Collections  </vt:lpstr>
      <vt:lpstr>المختارات Collections  </vt:lpstr>
      <vt:lpstr>المختارات Collections  </vt:lpstr>
      <vt:lpstr>المختارات Collections  </vt:lpstr>
      <vt:lpstr>المختارات Collections  </vt:lpstr>
      <vt:lpstr>المختارات Collections  </vt:lpstr>
      <vt:lpstr>المختارات Collections </vt:lpstr>
      <vt:lpstr>المنتديات Communities </vt:lpstr>
      <vt:lpstr>المنتديات Communities </vt:lpstr>
      <vt:lpstr>المنتديات Communities </vt:lpstr>
      <vt:lpstr>المنتديات Communities </vt:lpstr>
      <vt:lpstr>المنتديات Communities </vt:lpstr>
      <vt:lpstr>المنتديات Communities </vt:lpstr>
      <vt:lpstr>المنتديات Communities </vt:lpstr>
      <vt:lpstr>المنتديات Communities </vt:lpstr>
      <vt:lpstr>المنتديات Communities </vt:lpstr>
      <vt:lpstr>المنتديات Communities </vt:lpstr>
      <vt:lpstr>المنتديات Communities </vt:lpstr>
      <vt:lpstr>المنتديات Communities </vt:lpstr>
      <vt:lpstr>المنتديات Communities </vt:lpstr>
      <vt:lpstr>المنتديات Communities </vt:lpstr>
      <vt:lpstr>المختارات Collections مقارنة بالمنتديات Communities </vt:lpstr>
      <vt:lpstr>التنبيهات Notifications </vt:lpstr>
      <vt:lpstr>الاعدادات Settings </vt:lpstr>
      <vt:lpstr>الاعدادات Settings </vt:lpstr>
      <vt:lpstr>الاعدادات Settings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networks skills 0731101 (1)</dc:title>
  <dc:creator>ola</dc:creator>
  <cp:lastModifiedBy>Raneem</cp:lastModifiedBy>
  <cp:revision>770</cp:revision>
  <dcterms:created xsi:type="dcterms:W3CDTF">2015-02-28T12:48:04Z</dcterms:created>
  <dcterms:modified xsi:type="dcterms:W3CDTF">2018-12-03T20:17:11Z</dcterms:modified>
</cp:coreProperties>
</file>